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theme/theme10.xml" ContentType="application/vnd.openxmlformats-officedocument.theme+xml"/>
  <Override PartName="/ppt/slideLayouts/slideLayout9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6" r:id="rId3"/>
    <p:sldMasterId id="2147483739" r:id="rId4"/>
    <p:sldMasterId id="2147483754" r:id="rId5"/>
    <p:sldMasterId id="2147483778" r:id="rId6"/>
    <p:sldMasterId id="2147483790" r:id="rId7"/>
    <p:sldMasterId id="2147483802" r:id="rId8"/>
    <p:sldMasterId id="2147483814" r:id="rId9"/>
    <p:sldMasterId id="2147483826" r:id="rId10"/>
    <p:sldMasterId id="2147483828" r:id="rId11"/>
  </p:sldMasterIdLst>
  <p:notesMasterIdLst>
    <p:notesMasterId r:id="rId45"/>
  </p:notesMasterIdLst>
  <p:sldIdLst>
    <p:sldId id="274" r:id="rId12"/>
    <p:sldId id="257" r:id="rId13"/>
    <p:sldId id="258" r:id="rId14"/>
    <p:sldId id="748" r:id="rId15"/>
    <p:sldId id="749" r:id="rId16"/>
    <p:sldId id="4752" r:id="rId17"/>
    <p:sldId id="4753" r:id="rId18"/>
    <p:sldId id="4754" r:id="rId19"/>
    <p:sldId id="4755" r:id="rId20"/>
    <p:sldId id="4756" r:id="rId21"/>
    <p:sldId id="4757" r:id="rId22"/>
    <p:sldId id="4769" r:id="rId23"/>
    <p:sldId id="4952" r:id="rId24"/>
    <p:sldId id="4953" r:id="rId25"/>
    <p:sldId id="4954" r:id="rId26"/>
    <p:sldId id="5412" r:id="rId27"/>
    <p:sldId id="4956" r:id="rId28"/>
    <p:sldId id="4957" r:id="rId29"/>
    <p:sldId id="5475" r:id="rId30"/>
    <p:sldId id="5476" r:id="rId31"/>
    <p:sldId id="5477" r:id="rId32"/>
    <p:sldId id="5478" r:id="rId33"/>
    <p:sldId id="5484" r:id="rId34"/>
    <p:sldId id="5480" r:id="rId35"/>
    <p:sldId id="5481" r:id="rId36"/>
    <p:sldId id="5482" r:id="rId37"/>
    <p:sldId id="5483" r:id="rId38"/>
    <p:sldId id="568" r:id="rId39"/>
    <p:sldId id="569" r:id="rId40"/>
    <p:sldId id="570" r:id="rId41"/>
    <p:sldId id="4958" r:id="rId42"/>
    <p:sldId id="4884" r:id="rId43"/>
    <p:sldId id="28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D382C0-389F-9080-FC1D-B7305FA6B5D8}" name="Samuel Oweis" initials="SO" userId="e3e8f7d6ad6b045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6458" autoAdjust="0"/>
    <p:restoredTop sz="94249" autoAdjust="0"/>
  </p:normalViewPr>
  <p:slideViewPr>
    <p:cSldViewPr snapToGrid="0" snapToObjects="1">
      <p:cViewPr varScale="1">
        <p:scale>
          <a:sx n="128" d="100"/>
          <a:sy n="128" d="100"/>
        </p:scale>
        <p:origin x="10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EB962-79DB-0146-8FF7-8DE5472980B3}" type="datetimeFigureOut">
              <a:rPr lang="en-US" smtClean="0"/>
              <a:t>1/17/24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FFCD16-6A91-1546-84D1-72793DEE9B97}" type="slidenum">
              <a:rPr lang="en-US" smtClean="0"/>
              <a:t>‹#›</a:t>
            </a:fld>
            <a:endParaRPr lang="en-US"/>
          </a:p>
        </p:txBody>
      </p:sp>
    </p:spTree>
    <p:extLst>
      <p:ext uri="{BB962C8B-B14F-4D97-AF65-F5344CB8AC3E}">
        <p14:creationId xmlns:p14="http://schemas.microsoft.com/office/powerpoint/2010/main" val="35514469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7D1023-F454-FE47-9A89-9DF407BF5D6D}" type="slidenum">
              <a:rPr lang="en-US" sz="1200">
                <a:solidFill>
                  <a:prstClr val="black"/>
                </a:solidFill>
              </a:rPr>
              <a:pPr eaLnBrk="1" hangingPunct="1"/>
              <a:t>2</a:t>
            </a:fld>
            <a:endParaRPr lang="en-US" sz="1200">
              <a:solidFill>
                <a:prstClr val="black"/>
              </a:solidFill>
            </a:endParaRPr>
          </a:p>
        </p:txBody>
      </p:sp>
      <p:sp>
        <p:nvSpPr>
          <p:cNvPr id="929794"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0487" tIns="44450" rIns="90487" bIns="44450"/>
          <a:lstStyle/>
          <a:p>
            <a:pPr eaLnBrk="1" hangingPunct="1"/>
            <a:endParaRPr lang="en-US">
              <a:latin typeface="Times New Roman" charset="0"/>
              <a:cs typeface="ＭＳ Ｐゴシック" charset="0"/>
            </a:endParaRPr>
          </a:p>
        </p:txBody>
      </p:sp>
      <p:sp>
        <p:nvSpPr>
          <p:cNvPr id="929795"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3"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B79297-C519-C445-8317-BE0A0CDF8BF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a:xfrm>
            <a:off x="1219200" y="3276600"/>
            <a:ext cx="6048351" cy="517065"/>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algn="r" rtl="1">
              <a:spcBef>
                <a:spcPts val="400"/>
              </a:spcBef>
              <a:spcAft>
                <a:spcPts val="0"/>
              </a:spcAft>
            </a:pPr>
            <a:r>
              <a:rPr lang="ar-JO" sz="1800" b="0" i="0" u="none" strike="noStrike" dirty="0">
                <a:solidFill>
                  <a:srgbClr val="000000"/>
                </a:solidFill>
                <a:effectLst/>
                <a:latin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0" dirty="0">
              <a:effectLst/>
            </a:endParaRPr>
          </a:p>
          <a:p>
            <a:endParaRPr lang="ar-JO"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Common-233</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Law-33</a:t>
            </a:r>
            <a:endParaRPr lang="en-GB" b="0" dirty="0">
              <a:latin typeface="Arial" panose="020B0604020202020204" pitchFamily="34" charset="0"/>
              <a:ea typeface="ＭＳ Ｐゴシック" charset="0"/>
              <a:cs typeface="Arial" panose="020B0604020202020204" pitchFamily="34" charset="0"/>
            </a:endParaRPr>
          </a:p>
          <a:p>
            <a:pPr eaLnBrk="1" hangingPunct="1"/>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E9940C-1698-3745-94CB-B58B74E7361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0" i="0" u="none" strike="noStrike" dirty="0">
                <a:solidFill>
                  <a:srgbClr val="000000"/>
                </a:solidFill>
                <a:effectLst/>
                <a:latin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0" dirty="0">
              <a:effectLst/>
            </a:endParaRPr>
          </a:p>
          <a:p>
            <a:pPr algn="r" rtl="1"/>
            <a:endParaRPr lang="ar-JO"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Common-234</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BE062A-9286-6245-B21E-4CDD20D8EB5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0" i="0" u="none" strike="noStrike" dirty="0">
                <a:solidFill>
                  <a:srgbClr val="000000"/>
                </a:solidFill>
                <a:effectLst/>
                <a:latin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0" dirty="0">
              <a:effectLst/>
            </a:endParaRPr>
          </a:p>
          <a:p>
            <a:pPr algn="r" rtl="1"/>
            <a:endParaRPr lang="ar-JO"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Common-235</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7A1D00-670E-5A41-BC5D-1525FD39FE6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0" i="0" u="none" strike="noStrike" dirty="0">
                <a:solidFill>
                  <a:srgbClr val="000000"/>
                </a:solidFill>
                <a:effectLst/>
                <a:latin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0" dirty="0">
              <a:effectLst/>
            </a:endParaRPr>
          </a:p>
          <a:p>
            <a:pPr algn="r" rtl="1"/>
            <a:endParaRPr lang="ar-JO"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Common-236</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4A3B86-87F6-B448-B2EA-1DCD6D6600D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0" i="0" u="none" strike="noStrike" dirty="0">
                <a:solidFill>
                  <a:srgbClr val="000000"/>
                </a:solidFill>
                <a:effectLst/>
                <a:latin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0" dirty="0">
              <a:effectLst/>
            </a:endParaRPr>
          </a:p>
          <a:p>
            <a:pPr algn="r" rtl="1"/>
            <a:endParaRPr lang="ar-JO"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Common-237</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C527FB-9E88-FD47-8CBE-78B152BF5E4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0" i="0" u="none" strike="noStrike" dirty="0">
                <a:solidFill>
                  <a:srgbClr val="000000"/>
                </a:solidFill>
                <a:effectLst/>
                <a:latin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0" dirty="0">
              <a:effectLst/>
            </a:endParaRPr>
          </a:p>
          <a:p>
            <a:pPr algn="r" rtl="1"/>
            <a:endParaRPr lang="ar-JO"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Common-238</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0127A3-DBD4-304D-90AE-595AFA710E0F}"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0" i="0" u="none" strike="noStrike" dirty="0">
                <a:solidFill>
                  <a:srgbClr val="000000"/>
                </a:solidFill>
                <a:effectLst/>
                <a:latin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0" dirty="0">
              <a:effectLst/>
            </a:endParaRPr>
          </a:p>
          <a:p>
            <a:pPr algn="r" rtl="1"/>
            <a:endParaRPr lang="ar-JO"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Common-239</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dirty="0"/>
              <a:t>كان لدى الله 10 أسبابٍ على الأقلِّ ليمنح إسرائيلَ ناموسَ موسى.</a:t>
            </a:r>
          </a:p>
          <a:p>
            <a:pPr algn="r" rtl="1"/>
            <a:endParaRPr lang="ar-JO" dirty="0"/>
          </a:p>
          <a:p>
            <a:r>
              <a:rPr lang="en-US" dirty="0"/>
              <a:t>God had at least 10 reasons to give Israel the Mosaic Law.</a:t>
            </a:r>
          </a:p>
          <a:p>
            <a:r>
              <a:rPr lang="en-US" dirty="0"/>
              <a:t>________</a:t>
            </a:r>
          </a:p>
          <a:p>
            <a:r>
              <a:rPr lang="en-US" dirty="0"/>
              <a:t>Common-211</a:t>
            </a:r>
          </a:p>
          <a:p>
            <a:r>
              <a:rPr lang="en-US" dirty="0"/>
              <a:t>BS-28-Law of Moses-18-p110</a:t>
            </a:r>
          </a:p>
          <a:p>
            <a:r>
              <a:rPr lang="en-US" dirty="0"/>
              <a:t>OS-02-Exodus-240-p113</a:t>
            </a:r>
          </a:p>
          <a:p>
            <a:r>
              <a:rPr lang="en-US" dirty="0"/>
              <a:t>OS-05-Deut-127-p113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NS-06-Rom5-8-slide93-p155p</a:t>
            </a:r>
          </a:p>
          <a:p>
            <a:r>
              <a:rPr lang="en-US" dirty="0"/>
              <a:t>SA-08-Mosaic Law-20-p36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833600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dirty="0"/>
              <a:t>كان لدى الله 10 أسبابٍ على الأقلِّ ليمنح إسرائيلَ ناموسَ موسى.</a:t>
            </a:r>
          </a:p>
          <a:p>
            <a:pPr algn="r" rtl="1"/>
            <a:endParaRPr lang="ar-JO" dirty="0"/>
          </a:p>
          <a:p>
            <a:r>
              <a:rPr lang="en-US" dirty="0"/>
              <a:t>God had at least 10 reasons to give Israel the Mosaic Law.</a:t>
            </a:r>
          </a:p>
          <a:p>
            <a:r>
              <a:rPr lang="en-US" dirty="0"/>
              <a:t>________</a:t>
            </a:r>
          </a:p>
          <a:p>
            <a:r>
              <a:rPr lang="en-US" dirty="0"/>
              <a:t>Common-212</a:t>
            </a:r>
          </a:p>
          <a:p>
            <a:r>
              <a:rPr lang="en-US" dirty="0"/>
              <a:t>BS-28-Law of Moses-19-p110</a:t>
            </a:r>
          </a:p>
          <a:p>
            <a:r>
              <a:rPr lang="en-US" dirty="0"/>
              <a:t>OS-02-Exodus-241-p113</a:t>
            </a:r>
          </a:p>
          <a:p>
            <a:r>
              <a:rPr lang="en-US" dirty="0"/>
              <a:t>OS-05-Deut-107-p113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NS-06-Rom5-8-slide94-p155p</a:t>
            </a:r>
          </a:p>
          <a:p>
            <a:r>
              <a:rPr lang="en-US" dirty="0"/>
              <a:t>SA-08-Mosaic Law-21-p36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510810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dirty="0"/>
              <a:t>كان لدى الله 10 أسبابٍ على الأقلِّ ليمنح إسرائيلَ ناموسَ موسى.</a:t>
            </a:r>
          </a:p>
          <a:p>
            <a:pPr algn="r" rtl="1"/>
            <a:endParaRPr lang="ar-JO" dirty="0"/>
          </a:p>
          <a:p>
            <a:r>
              <a:rPr lang="en-US" dirty="0"/>
              <a:t>God had at least 10 reasons to give Israel the Mosaic Law.</a:t>
            </a:r>
          </a:p>
          <a:p>
            <a:r>
              <a:rPr lang="en-US" dirty="0"/>
              <a:t>________</a:t>
            </a:r>
          </a:p>
          <a:p>
            <a:r>
              <a:rPr lang="en-US" dirty="0"/>
              <a:t>Common-213</a:t>
            </a:r>
          </a:p>
          <a:p>
            <a:r>
              <a:rPr lang="en-US" dirty="0"/>
              <a:t>BS-28-Law of Moses-20-p110</a:t>
            </a:r>
          </a:p>
          <a:p>
            <a:r>
              <a:rPr lang="en-US" dirty="0"/>
              <a:t>OS-02-Exodus-242-p113</a:t>
            </a:r>
          </a:p>
          <a:p>
            <a:r>
              <a:rPr lang="en-US" dirty="0"/>
              <a:t>OS-05-Deut-108-p113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NS-06-Rom5-8-slide95-p155p</a:t>
            </a:r>
          </a:p>
          <a:p>
            <a:r>
              <a:rPr lang="en-US" dirty="0"/>
              <a:t>SA-08-Mosaic Law-22-p36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5301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855B4B-1EF2-0043-B64C-B4DB71A48178}" type="slidenum">
              <a:rPr lang="zh-CN" altLang="en-US" sz="1200">
                <a:solidFill>
                  <a:srgbClr val="000000"/>
                </a:solidFill>
                <a:latin typeface="Times New Roman" charset="0"/>
                <a:cs typeface="MS PGothic" charset="0"/>
              </a:rPr>
              <a:pPr eaLnBrk="1" hangingPunct="1"/>
              <a:t>3</a:t>
            </a:fld>
            <a:endParaRPr lang="en-US" altLang="zh-CN" sz="1200">
              <a:solidFill>
                <a:srgbClr val="000000"/>
              </a:solidFill>
              <a:latin typeface="Times New Roman"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D526907-B9D1-1644-B9C7-3F6F568609B7}"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algn="r" rtl="1"/>
            <a:r>
              <a:rPr lang="ar-JO" dirty="0"/>
              <a:t>بصفتنا مؤمنين مرتبطين بعهدٍ جديد، لا نتبع الناموس حرفيًّا. ولكنَّنا رغم ذلك ما نزال نُطبِّق التعليم الأساسيَّ للناموس بطريقةٍ ذات صلة.</a:t>
            </a:r>
          </a:p>
          <a:p>
            <a:pPr algn="r" rtl="1"/>
            <a:endParaRPr lang="ar-JO" dirty="0"/>
          </a:p>
          <a:p>
            <a:r>
              <a:rPr lang="en-US" dirty="0"/>
              <a:t>We do not follow the Law literally as new covenant believers. But we still apply its basic teaching in relevant ways.</a:t>
            </a:r>
          </a:p>
          <a:p>
            <a:r>
              <a:rPr lang="en-US" dirty="0"/>
              <a:t>________</a:t>
            </a:r>
          </a:p>
          <a:p>
            <a:r>
              <a:rPr lang="en-US" dirty="0"/>
              <a:t>Common-214</a:t>
            </a:r>
          </a:p>
          <a:p>
            <a:r>
              <a:rPr lang="en-US" dirty="0"/>
              <a:t>BS-28-Law of Moses-21-p110</a:t>
            </a:r>
          </a:p>
          <a:p>
            <a:r>
              <a:rPr lang="en-US" dirty="0"/>
              <a:t>OS-02-Exodus-243-p113</a:t>
            </a:r>
          </a:p>
          <a:p>
            <a:r>
              <a:rPr lang="en-US" dirty="0"/>
              <a:t>OS-03-Leviticus-378</a:t>
            </a:r>
            <a:endParaRPr lang="ar-SA" dirty="0"/>
          </a:p>
          <a:p>
            <a:r>
              <a:rPr lang="en-US" dirty="0"/>
              <a:t>OS-05-Deut-205-p113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NS-06-Rom5-8-slide96-p155p</a:t>
            </a:r>
          </a:p>
          <a:p>
            <a:r>
              <a:rPr lang="en-US" dirty="0"/>
              <a:t>SA-08-Mosaic Law-23-p36</a:t>
            </a:r>
          </a:p>
          <a:p>
            <a:pPr eaLnBrk="1" hangingPunct="1"/>
            <a:endParaRPr lang="zh-CN" altLang="en-US" dirty="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dirty="0"/>
              <a:t>بصفتنا مؤمنين مرتبطين بعهدٍ جديد، لا نتبع الناموس حرفيًّا. ولكنَّنا رغم ذلك ما نزال نُطبِّق التعليم الأساسيَّ للناموس بطريقةٍ ذات صلة.</a:t>
            </a:r>
          </a:p>
          <a:p>
            <a:pPr algn="r" rtl="1"/>
            <a:endParaRPr lang="ar-JO" dirty="0"/>
          </a:p>
          <a:p>
            <a:r>
              <a:rPr lang="en-US" dirty="0"/>
              <a:t>We do not follow the Law literally as new covenant believers. But we still apply its basic teaching in relevant ways.</a:t>
            </a:r>
          </a:p>
          <a:p>
            <a:r>
              <a:rPr lang="en-US" dirty="0"/>
              <a:t>________</a:t>
            </a:r>
          </a:p>
          <a:p>
            <a:r>
              <a:rPr lang="en-US" dirty="0"/>
              <a:t>Common-215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BE-03-Leviticus-134</a:t>
            </a:r>
          </a:p>
          <a:p>
            <a:r>
              <a:rPr lang="en-US" dirty="0"/>
              <a:t>BS-28-Law of Moses-22-p110</a:t>
            </a:r>
          </a:p>
          <a:p>
            <a:r>
              <a:rPr lang="en-US" dirty="0"/>
              <a:t>OS-02-Exodus-244-p113</a:t>
            </a:r>
          </a:p>
          <a:p>
            <a:r>
              <a:rPr lang="en-US" dirty="0"/>
              <a:t>OS-03-Leviticus-379</a:t>
            </a:r>
          </a:p>
          <a:p>
            <a:r>
              <a:rPr lang="en-US" dirty="0"/>
              <a:t>OS-05-Deut-206-p113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NS-06-Rom5-8-slide97-p155p</a:t>
            </a:r>
          </a:p>
          <a:p>
            <a:r>
              <a:rPr lang="en-US" dirty="0"/>
              <a:t>SA-08-Mosaic Law-24-p36</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4150295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dirty="0"/>
              <a:t>بصفتنا مؤمنين مرتبطين بعهدٍ جديد، لا نتبع الناموس حرفيًّا. ولكنَّنا رغم ذلك ما نزال نُطبِّق التعليم الأساسيَّ للناموس بطريقةٍ ذات صلة.</a:t>
            </a:r>
          </a:p>
          <a:p>
            <a:pPr algn="r" rtl="1"/>
            <a:endParaRPr lang="ar-JO" dirty="0"/>
          </a:p>
          <a:p>
            <a:r>
              <a:rPr lang="en-US" dirty="0"/>
              <a:t>We do not follow the Law literally as new covenant believers. But we still apply its basic teaching in relevant ways.</a:t>
            </a:r>
          </a:p>
          <a:p>
            <a:r>
              <a:rPr lang="en-US" dirty="0"/>
              <a:t>________</a:t>
            </a:r>
          </a:p>
          <a:p>
            <a:r>
              <a:rPr lang="en-US" dirty="0"/>
              <a:t>Common-216</a:t>
            </a:r>
          </a:p>
          <a:p>
            <a:r>
              <a:rPr lang="en-US" dirty="0"/>
              <a:t>BS-28-Law of Moses-23-p110</a:t>
            </a:r>
          </a:p>
          <a:p>
            <a:r>
              <a:rPr lang="en-US" dirty="0"/>
              <a:t>OS-02-Exodus-245-p113</a:t>
            </a:r>
          </a:p>
          <a:p>
            <a:r>
              <a:rPr lang="en-US" dirty="0"/>
              <a:t>OS-05-Deut-207-p113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NS-06-Rom5-8-slide98-p155p</a:t>
            </a:r>
          </a:p>
          <a:p>
            <a:r>
              <a:rPr lang="en-US" dirty="0"/>
              <a:t>SA-08-Mosaic Law-25-p36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73474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dirty="0"/>
              <a:t>بصفتنا مؤمنين مرتبطين بعهدٍ جديد، لا نتبع الناموس حرفيًّا. ولكنَّنا رغم ذلك ما نزال نُطبِّق التعليم الأساسيَّ للناموس بطريقةٍ ذات صلة.</a:t>
            </a:r>
          </a:p>
          <a:p>
            <a:pPr algn="r" rtl="1"/>
            <a:endParaRPr lang="ar-JO" dirty="0"/>
          </a:p>
          <a:p>
            <a:r>
              <a:rPr lang="en-US" dirty="0"/>
              <a:t>We do not follow the Law literally as new covenant believers. But we still apply its basic teaching in relevant ways.</a:t>
            </a:r>
          </a:p>
          <a:p>
            <a:r>
              <a:rPr lang="en-US" dirty="0"/>
              <a:t>________</a:t>
            </a:r>
          </a:p>
          <a:p>
            <a:r>
              <a:rPr lang="en-US" dirty="0"/>
              <a:t>Common-217</a:t>
            </a:r>
          </a:p>
          <a:p>
            <a:r>
              <a:rPr lang="en-US" dirty="0"/>
              <a:t>BS-28-Law of Moses-24-p110</a:t>
            </a:r>
          </a:p>
          <a:p>
            <a:r>
              <a:rPr lang="en-US" dirty="0"/>
              <a:t>OS-02-Exodus-246-p113</a:t>
            </a:r>
          </a:p>
          <a:p>
            <a:r>
              <a:rPr lang="en-US" dirty="0"/>
              <a:t>OS-05-Deut-208-p113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NS-06-Rom5-8-slide99-p155p</a:t>
            </a:r>
          </a:p>
          <a:p>
            <a:r>
              <a:rPr lang="en-US" dirty="0"/>
              <a:t>SA-08-Mosaic Law-26-p36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349273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dirty="0"/>
              <a:t>بصفتنا مؤمنين مرتبطين بعهدٍ جديد، لا نتبع الناموس حرفيًّا. ولكنَّنا رغم ذلك ما نزال نُطبِّق التعليم الأساسيَّ للناموس بطريقةٍ ذات صلة.</a:t>
            </a:r>
          </a:p>
          <a:p>
            <a:pPr algn="r" rtl="1"/>
            <a:endParaRPr lang="ar-JO" dirty="0"/>
          </a:p>
          <a:p>
            <a:r>
              <a:rPr lang="en-US" dirty="0"/>
              <a:t>We do not follow the Law literally as new covenant believers. But we still apply its basic teaching in relevant ways.</a:t>
            </a:r>
          </a:p>
          <a:p>
            <a:r>
              <a:rPr lang="en-US" dirty="0"/>
              <a:t>________</a:t>
            </a:r>
          </a:p>
          <a:p>
            <a:r>
              <a:rPr lang="en-US" dirty="0"/>
              <a:t>Common-218</a:t>
            </a:r>
          </a:p>
          <a:p>
            <a:r>
              <a:rPr lang="en-US" dirty="0"/>
              <a:t>BS-28-Law of Moses-25-p110</a:t>
            </a:r>
          </a:p>
          <a:p>
            <a:r>
              <a:rPr lang="en-US" dirty="0"/>
              <a:t>OS-02-Exodus-247-p113</a:t>
            </a:r>
          </a:p>
          <a:p>
            <a:r>
              <a:rPr lang="en-US" dirty="0"/>
              <a:t>OS-05-Deut-209-p113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NS-06-Rom5-8-slide100-p155p</a:t>
            </a:r>
          </a:p>
          <a:p>
            <a:r>
              <a:rPr lang="en-US" dirty="0"/>
              <a:t>SA-08-Mosaic Law-27-p36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07859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dirty="0"/>
              <a:t>بصفتنا مؤمنين مرتبطين بعهدٍ جديد، لا نتبع الناموس حرفيًّا. ولكنَّنا رغم ذلك ما نزال نُطبِّق التعليم الأساسيَّ للناموس بطريقةٍ ذات صلة.</a:t>
            </a:r>
          </a:p>
          <a:p>
            <a:pPr algn="r" rtl="1"/>
            <a:endParaRPr lang="ar-JO" dirty="0"/>
          </a:p>
          <a:p>
            <a:r>
              <a:rPr lang="en-US" dirty="0"/>
              <a:t>We do not follow the Law literally as new covenant believers. But we still apply its basic teaching in relevant ways.</a:t>
            </a:r>
          </a:p>
          <a:p>
            <a:r>
              <a:rPr lang="en-US" dirty="0"/>
              <a:t>________</a:t>
            </a:r>
          </a:p>
          <a:p>
            <a:r>
              <a:rPr lang="en-US" dirty="0"/>
              <a:t>Common-219</a:t>
            </a:r>
          </a:p>
          <a:p>
            <a:r>
              <a:rPr lang="en-US" dirty="0"/>
              <a:t>BS-28-Law of Moses-26-p110</a:t>
            </a:r>
          </a:p>
          <a:p>
            <a:r>
              <a:rPr lang="en-US" dirty="0"/>
              <a:t>OS-02-Exodus-248-p113</a:t>
            </a:r>
          </a:p>
          <a:p>
            <a:r>
              <a:rPr lang="en-US" dirty="0"/>
              <a:t>OS-05-Deut-210-p113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NS-06-Rom5-8-slide101-p155p</a:t>
            </a:r>
          </a:p>
          <a:p>
            <a:r>
              <a:rPr lang="en-US" dirty="0"/>
              <a:t>SA-08-Mosaic Law-28-p36</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916442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tLang="zh-CN" dirty="0">
              <a:latin typeface="Times New Roman" charset="0"/>
            </a:endParaRPr>
          </a:p>
          <a:p>
            <a:pPr eaLnBrk="1" hangingPunct="1"/>
            <a:r>
              <a:rPr lang="en-US" altLang="zh-CN" dirty="0">
                <a:latin typeface="Times New Roman" charset="0"/>
              </a:rPr>
              <a:t>___________</a:t>
            </a:r>
          </a:p>
          <a:p>
            <a:pPr eaLnBrk="1" hangingPunct="1"/>
            <a:r>
              <a:rPr lang="en-US" altLang="zh-CN" dirty="0">
                <a:latin typeface="Times New Roman" charset="0"/>
              </a:rPr>
              <a:t>BS-28-Law of Moses &amp; Us-31</a:t>
            </a:r>
          </a:p>
          <a:p>
            <a:pPr eaLnBrk="1" hangingPunct="1"/>
            <a:r>
              <a:rPr lang="en-US" altLang="zh-CN" dirty="0">
                <a:latin typeface="Times New Roman" charset="0"/>
              </a:rPr>
              <a:t>OS-02-Exodus-290</a:t>
            </a:r>
            <a:endParaRPr lang="zh-CN" altLang="en-US" dirty="0">
              <a:latin typeface="Times New Roman" charset="0"/>
            </a:endParaRPr>
          </a:p>
          <a:p>
            <a:pPr eaLnBrk="1" hangingPunct="1"/>
            <a:endParaRPr lang="zh-CN" altLang="en-US"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BS Bible Study </a:t>
            </a:r>
            <a:r>
              <a:rPr lang="en-US">
                <a:latin typeface="Arial" charset="0"/>
                <a:ea typeface="ＭＳ Ｐゴシック" charset="0"/>
                <a:cs typeface="ＭＳ Ｐゴシック" charset="0"/>
              </a:rPr>
              <a:t>(Hermeneutics) </a:t>
            </a:r>
            <a:r>
              <a:rPr lang="en-US" dirty="0">
                <a:latin typeface="Arial" charset="0"/>
                <a:ea typeface="ＭＳ Ｐゴシック" charset="0"/>
                <a:cs typeface="ＭＳ Ｐゴシック" charset="0"/>
              </a:rPr>
              <a:t>in Arabic</a:t>
            </a:r>
          </a:p>
        </p:txBody>
      </p:sp>
    </p:spTree>
    <p:extLst>
      <p:ext uri="{BB962C8B-B14F-4D97-AF65-F5344CB8AC3E}">
        <p14:creationId xmlns:p14="http://schemas.microsoft.com/office/powerpoint/2010/main" val="87668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algn="r" rtl="1">
              <a:spcBef>
                <a:spcPts val="400"/>
              </a:spcBef>
              <a:spcAft>
                <a:spcPts val="0"/>
              </a:spcAft>
            </a:pPr>
            <a:r>
              <a:rPr lang="ar-JO" sz="1800" b="0" i="0" u="none" strike="noStrike" dirty="0">
                <a:solidFill>
                  <a:srgbClr val="000000"/>
                </a:solidFill>
                <a:effectLst/>
                <a:latin typeface="Arial" panose="020B0604020202020204" pitchFamily="34" charset="0"/>
              </a:rPr>
              <a:t>ما رأيك بشأن ما إذا كان ينبغي علينا اتِّباع قوانين العهد القديم؟ أجِبْ عن الأسئلة الواردة في هذا الاختبار السريع وحدك، ثمَّ تحاوَرْ بضع دقائق بشأن إجاباتك مع الشخص المجاور لك.</a:t>
            </a:r>
            <a:endParaRPr lang="ar-JO" b="0" dirty="0">
              <a:effectLst/>
            </a:endParaRPr>
          </a:p>
          <a:p>
            <a:endParaRPr lang="ar-JO" dirty="0"/>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dirty="0"/>
              <a:t>What do you personally think about whether we should follow the OT regulations? </a:t>
            </a:r>
            <a:r>
              <a:rPr lang="en-US" altLang="zh-CN" dirty="0">
                <a:latin typeface="Times New Roman" charset="0"/>
              </a:rPr>
              <a:t>Take this quick quiz by yourself then talk for a few minutes about your answers to the person next to you.</a:t>
            </a:r>
            <a:endParaRPr lang="en-US" dirty="0"/>
          </a:p>
          <a:p>
            <a:r>
              <a:rPr lang="en-US" dirty="0"/>
              <a:t>__________</a:t>
            </a:r>
          </a:p>
          <a:p>
            <a:r>
              <a:rPr lang="en-US" dirty="0"/>
              <a:t>Common-223</a:t>
            </a:r>
          </a:p>
          <a:p>
            <a:r>
              <a:rPr lang="en-US" dirty="0"/>
              <a:t>BS-28-Law of Moses-07</a:t>
            </a:r>
          </a:p>
          <a:p>
            <a:r>
              <a:rPr lang="en-US" dirty="0"/>
              <a:t>OS-02-Exodus-251</a:t>
            </a:r>
          </a:p>
          <a:p>
            <a:r>
              <a:rPr lang="en-US" dirty="0"/>
              <a:t>OS-05-Deut-110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NS-06-Rom5-8-slide79</a:t>
            </a:r>
          </a:p>
          <a:p>
            <a:r>
              <a:rPr lang="en-US" dirty="0"/>
              <a:t>SA-08-Mosaic Law-30</a:t>
            </a:r>
          </a:p>
          <a:p>
            <a:pPr eaLnBrk="1" hangingPunct="1"/>
            <a:endParaRPr lang="zh-CN" altLang="en-US" dirty="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0132F1B-3DFB-FB4B-BA2D-67976D50C442}"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marL="0" marR="0" lvl="0" indent="0" algn="r" defTabSz="449263" rtl="1" eaLnBrk="1" fontAlgn="base" latinLnBrk="0" hangingPunct="1">
              <a:lnSpc>
                <a:spcPct val="100000"/>
              </a:lnSpc>
              <a:spcBef>
                <a:spcPct val="30000"/>
              </a:spcBef>
              <a:spcAft>
                <a:spcPct val="0"/>
              </a:spcAft>
              <a:buClr>
                <a:srgbClr val="000000"/>
              </a:buClr>
              <a:buSzPct val="100000"/>
              <a:buFont typeface="Times New Roman" charset="0"/>
              <a:buNone/>
              <a:tabLst/>
              <a:defRPr/>
            </a:pPr>
            <a:r>
              <a:rPr lang="ar-JO" dirty="0"/>
              <a:t>كلمة "الناموس (الشريعة)" تُستخدَم بأربعة استخداماتٍ مختلفةٍ على الأقلِّ في الكتاب المقدَّس.</a:t>
            </a:r>
          </a:p>
          <a:p>
            <a:pPr marL="0" marR="0" lvl="0" indent="0" algn="r" defTabSz="449263" rtl="1" eaLnBrk="1" fontAlgn="base" latinLnBrk="0" hangingPunct="1">
              <a:lnSpc>
                <a:spcPct val="100000"/>
              </a:lnSpc>
              <a:spcBef>
                <a:spcPct val="30000"/>
              </a:spcBef>
              <a:spcAft>
                <a:spcPct val="0"/>
              </a:spcAft>
              <a:buClr>
                <a:srgbClr val="000000"/>
              </a:buClr>
              <a:buSzPct val="100000"/>
              <a:buFont typeface="Times New Roman" charset="0"/>
              <a:buNone/>
              <a:tabLst/>
              <a:defRPr/>
            </a:pPr>
            <a:endParaRPr lang="ar-JO" dirty="0"/>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dirty="0"/>
              <a:t>The </a:t>
            </a:r>
            <a:r>
              <a:rPr lang="en-US" dirty="0" err="1"/>
              <a:t>word"law</a:t>
            </a:r>
            <a:r>
              <a:rPr lang="en-US" dirty="0"/>
              <a:t>" is used in at least four different ways in the Bible.</a:t>
            </a:r>
          </a:p>
          <a:p>
            <a:r>
              <a:rPr lang="en-US" dirty="0"/>
              <a:t>__________</a:t>
            </a:r>
          </a:p>
          <a:p>
            <a:r>
              <a:rPr lang="en-US" dirty="0"/>
              <a:t>Common-224</a:t>
            </a:r>
          </a:p>
          <a:p>
            <a:r>
              <a:rPr lang="en-US" dirty="0"/>
              <a:t>BS-28-Law of Moses-07</a:t>
            </a:r>
          </a:p>
          <a:p>
            <a:r>
              <a:rPr lang="en-US" dirty="0"/>
              <a:t>OS-02-Exodus-251</a:t>
            </a:r>
          </a:p>
          <a:p>
            <a:r>
              <a:rPr lang="en-US" dirty="0"/>
              <a:t>OS-05-Deut-110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NS-06-Rom5-8-slide79</a:t>
            </a:r>
          </a:p>
          <a:p>
            <a:r>
              <a:rPr lang="en-US" dirty="0"/>
              <a:t>SA-08-Mosaic Law-30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xfrm>
            <a:off x="8882390" y="6581001"/>
            <a:ext cx="261610" cy="27699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32F1B-3DFB-FB4B-BA2D-67976D50C442}"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xfrm>
            <a:off x="1219200" y="3276600"/>
            <a:ext cx="184666" cy="27699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0ABE0A-B16F-0C4E-8155-5597C5AB0F1D}"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a:xfrm>
            <a:off x="1219200" y="3276600"/>
            <a:ext cx="184666"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B09DF8-151B-484C-91A2-E01230B66954}"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a:xfrm>
            <a:off x="1219200" y="3276600"/>
            <a:ext cx="184666"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5661A7-F02D-824C-B41D-695D37AD302C}"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xfrm>
            <a:off x="1219200" y="3276600"/>
            <a:ext cx="184666"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A9BCFC-9104-DB41-9B26-75188B3DAEE1}"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xfrm>
            <a:off x="1219200" y="3276600"/>
            <a:ext cx="184666"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2594783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22874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486744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DRESSING</a:t>
            </a:r>
          </a:p>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THE                                    </a:t>
            </a:r>
          </a:p>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541670700"/>
      </p:ext>
    </p:extLst>
  </p:cSld>
  <p:clrMapOvr>
    <a:masterClrMapping/>
  </p:clrMapOvr>
  <p:transition spd="med">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EAEAEA"/>
                </a:solidFill>
                <a:latin typeface="Times New Roman" pitchFamily="-112" charset="0"/>
                <a:ea typeface="ＭＳ Ｐゴシック" charset="0"/>
                <a:cs typeface="MS PGothic"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86044"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86045"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p>
        </p:txBody>
      </p:sp>
      <p:sp>
        <p:nvSpPr>
          <p:cNvPr id="32" name="Rectangle 32"/>
          <p:cNvSpPr>
            <a:spLocks noGrp="1" noChangeArrowheads="1"/>
          </p:cNvSpPr>
          <p:nvPr>
            <p:ph type="sldNum" sz="quarter" idx="12"/>
          </p:nvPr>
        </p:nvSpPr>
        <p:spPr>
          <a:xfrm>
            <a:off x="7086600" y="6342063"/>
            <a:ext cx="1905000" cy="457200"/>
          </a:xfrm>
        </p:spPr>
        <p:txBody>
          <a:bodyPr/>
          <a:lstStyle>
            <a:lvl1pPr>
              <a:defRPr>
                <a:latin typeface="Arial" charset="0"/>
                <a:cs typeface="ＭＳ Ｐゴシック" charset="0"/>
              </a:defRPr>
            </a:lvl1pPr>
          </a:lstStyle>
          <a:p>
            <a:pPr>
              <a:defRPr/>
            </a:pPr>
            <a:fld id="{8590F162-60F8-2C44-B177-D27D8F2100F7}" type="slidenum">
              <a:rPr lang="zh-CN" altLang="en-US"/>
              <a:pPr>
                <a:defRPr/>
              </a:pPr>
              <a:t>‹#›</a:t>
            </a:fld>
            <a:endParaRPr lang="en-US" altLang="zh-CN"/>
          </a:p>
        </p:txBody>
      </p:sp>
    </p:spTree>
    <p:extLst>
      <p:ext uri="{BB962C8B-B14F-4D97-AF65-F5344CB8AC3E}">
        <p14:creationId xmlns:p14="http://schemas.microsoft.com/office/powerpoint/2010/main" val="46729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6DD5C5E8-CB2F-2F47-9FBF-DEFEE32C62D5}" type="slidenum">
              <a:rPr lang="zh-CN" altLang="en-US"/>
              <a:pPr>
                <a:defRPr/>
              </a:pPr>
              <a:t>‹#›</a:t>
            </a:fld>
            <a:endParaRPr lang="en-US" altLang="zh-CN"/>
          </a:p>
        </p:txBody>
      </p:sp>
    </p:spTree>
    <p:extLst>
      <p:ext uri="{BB962C8B-B14F-4D97-AF65-F5344CB8AC3E}">
        <p14:creationId xmlns:p14="http://schemas.microsoft.com/office/powerpoint/2010/main" val="103123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C3569AA-6105-7A4E-BF41-157A2CCBB526}" type="slidenum">
              <a:rPr lang="zh-CN" altLang="en-US"/>
              <a:pPr>
                <a:defRPr/>
              </a:pPr>
              <a:t>‹#›</a:t>
            </a:fld>
            <a:endParaRPr lang="en-US" altLang="zh-CN"/>
          </a:p>
        </p:txBody>
      </p:sp>
    </p:spTree>
    <p:extLst>
      <p:ext uri="{BB962C8B-B14F-4D97-AF65-F5344CB8AC3E}">
        <p14:creationId xmlns:p14="http://schemas.microsoft.com/office/powerpoint/2010/main" val="3766459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9E5AA4B-9D9F-3044-9979-A2DC7FD1005A}" type="slidenum">
              <a:rPr lang="zh-CN" altLang="en-US"/>
              <a:pPr>
                <a:defRPr/>
              </a:pPr>
              <a:t>‹#›</a:t>
            </a:fld>
            <a:endParaRPr lang="en-US" altLang="zh-CN"/>
          </a:p>
        </p:txBody>
      </p:sp>
    </p:spTree>
    <p:extLst>
      <p:ext uri="{BB962C8B-B14F-4D97-AF65-F5344CB8AC3E}">
        <p14:creationId xmlns:p14="http://schemas.microsoft.com/office/powerpoint/2010/main" val="2373790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p:txBody>
          <a:bodyPr/>
          <a:lstStyle>
            <a:lvl1pPr>
              <a:defRPr/>
            </a:lvl1pPr>
          </a:lstStyle>
          <a:p>
            <a:pPr>
              <a:defRPr/>
            </a:pPr>
            <a:endParaRPr lang="en-US"/>
          </a:p>
        </p:txBody>
      </p:sp>
      <p:sp>
        <p:nvSpPr>
          <p:cNvPr id="8" name="Rectangle 26"/>
          <p:cNvSpPr>
            <a:spLocks noGrp="1" noChangeArrowheads="1"/>
          </p:cNvSpPr>
          <p:nvPr>
            <p:ph type="ftr" sz="quarter" idx="11"/>
          </p:nvPr>
        </p:nvSpPr>
        <p:spPr/>
        <p:txBody>
          <a:bodyPr/>
          <a:lstStyle>
            <a:lvl1pPr>
              <a:defRPr/>
            </a:lvl1pPr>
          </a:lstStyle>
          <a:p>
            <a:pPr>
              <a:defRPr/>
            </a:pPr>
            <a:endParaRPr lang="en-US"/>
          </a:p>
        </p:txBody>
      </p:sp>
      <p:sp>
        <p:nvSpPr>
          <p:cNvPr id="9"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659E47C7-9481-5343-B908-A3771FBC279C}" type="slidenum">
              <a:rPr lang="zh-CN" altLang="en-US"/>
              <a:pPr>
                <a:defRPr/>
              </a:pPr>
              <a:t>‹#›</a:t>
            </a:fld>
            <a:endParaRPr lang="en-US" altLang="zh-CN"/>
          </a:p>
        </p:txBody>
      </p:sp>
    </p:spTree>
    <p:extLst>
      <p:ext uri="{BB962C8B-B14F-4D97-AF65-F5344CB8AC3E}">
        <p14:creationId xmlns:p14="http://schemas.microsoft.com/office/powerpoint/2010/main" val="1012698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p:txBody>
          <a:bodyPr/>
          <a:lstStyle>
            <a:lvl1pPr>
              <a:defRPr/>
            </a:lvl1pPr>
          </a:lstStyle>
          <a:p>
            <a:pPr>
              <a:defRPr/>
            </a:pPr>
            <a:endParaRPr lang="en-US"/>
          </a:p>
        </p:txBody>
      </p:sp>
      <p:sp>
        <p:nvSpPr>
          <p:cNvPr id="4" name="Rectangle 26"/>
          <p:cNvSpPr>
            <a:spLocks noGrp="1" noChangeArrowheads="1"/>
          </p:cNvSpPr>
          <p:nvPr>
            <p:ph type="ftr" sz="quarter" idx="11"/>
          </p:nvPr>
        </p:nvSpPr>
        <p:spPr/>
        <p:txBody>
          <a:bodyPr/>
          <a:lstStyle>
            <a:lvl1pPr>
              <a:defRPr/>
            </a:lvl1pPr>
          </a:lstStyle>
          <a:p>
            <a:pPr>
              <a:defRPr/>
            </a:pPr>
            <a:endParaRPr lang="en-US"/>
          </a:p>
        </p:txBody>
      </p:sp>
      <p:sp>
        <p:nvSpPr>
          <p:cNvPr id="5"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B2795C9-3092-E544-8E05-E85AAE363932}" type="slidenum">
              <a:rPr lang="zh-CN" altLang="en-US"/>
              <a:pPr>
                <a:defRPr/>
              </a:pPr>
              <a:t>‹#›</a:t>
            </a:fld>
            <a:endParaRPr lang="en-US" altLang="zh-CN"/>
          </a:p>
        </p:txBody>
      </p:sp>
    </p:spTree>
    <p:extLst>
      <p:ext uri="{BB962C8B-B14F-4D97-AF65-F5344CB8AC3E}">
        <p14:creationId xmlns:p14="http://schemas.microsoft.com/office/powerpoint/2010/main" val="3536528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defRPr/>
            </a:lvl1pPr>
          </a:lstStyle>
          <a:p>
            <a:pPr>
              <a:defRPr/>
            </a:pPr>
            <a:endParaRPr lang="en-US"/>
          </a:p>
        </p:txBody>
      </p:sp>
      <p:sp>
        <p:nvSpPr>
          <p:cNvPr id="3" name="Rectangle 26"/>
          <p:cNvSpPr>
            <a:spLocks noGrp="1" noChangeArrowheads="1"/>
          </p:cNvSpPr>
          <p:nvPr>
            <p:ph type="ftr" sz="quarter" idx="11"/>
          </p:nvPr>
        </p:nvSpPr>
        <p:spPr/>
        <p:txBody>
          <a:bodyPr/>
          <a:lstStyle>
            <a:lvl1pPr>
              <a:defRPr/>
            </a:lvl1pPr>
          </a:lstStyle>
          <a:p>
            <a:pPr>
              <a:defRPr/>
            </a:pPr>
            <a:endParaRPr lang="en-US"/>
          </a:p>
        </p:txBody>
      </p:sp>
      <p:sp>
        <p:nvSpPr>
          <p:cNvPr id="4"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C4CB841-8546-174D-9332-5F8618B0BA0A}" type="slidenum">
              <a:rPr lang="zh-CN" altLang="en-US"/>
              <a:pPr>
                <a:defRPr/>
              </a:pPr>
              <a:t>‹#›</a:t>
            </a:fld>
            <a:endParaRPr lang="en-US" altLang="zh-CN"/>
          </a:p>
        </p:txBody>
      </p:sp>
    </p:spTree>
    <p:extLst>
      <p:ext uri="{BB962C8B-B14F-4D97-AF65-F5344CB8AC3E}">
        <p14:creationId xmlns:p14="http://schemas.microsoft.com/office/powerpoint/2010/main" val="79278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61767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A05EE7C-92A3-B344-BCD8-7C55D3571D1D}" type="slidenum">
              <a:rPr lang="zh-CN" altLang="en-US"/>
              <a:pPr>
                <a:defRPr/>
              </a:pPr>
              <a:t>‹#›</a:t>
            </a:fld>
            <a:endParaRPr lang="en-US" altLang="zh-CN"/>
          </a:p>
        </p:txBody>
      </p:sp>
    </p:spTree>
    <p:extLst>
      <p:ext uri="{BB962C8B-B14F-4D97-AF65-F5344CB8AC3E}">
        <p14:creationId xmlns:p14="http://schemas.microsoft.com/office/powerpoint/2010/main" val="2412942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E4B8975-80F8-7543-BE57-9C7B008D0803}" type="slidenum">
              <a:rPr lang="zh-CN" altLang="en-US"/>
              <a:pPr>
                <a:defRPr/>
              </a:pPr>
              <a:t>‹#›</a:t>
            </a:fld>
            <a:endParaRPr lang="en-US" altLang="zh-CN"/>
          </a:p>
        </p:txBody>
      </p:sp>
    </p:spTree>
    <p:extLst>
      <p:ext uri="{BB962C8B-B14F-4D97-AF65-F5344CB8AC3E}">
        <p14:creationId xmlns:p14="http://schemas.microsoft.com/office/powerpoint/2010/main" val="3845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F9A118E3-3242-EA43-8CDB-FF10AA1E1B7E}" type="slidenum">
              <a:rPr lang="zh-CN" altLang="en-US"/>
              <a:pPr>
                <a:defRPr/>
              </a:pPr>
              <a:t>‹#›</a:t>
            </a:fld>
            <a:endParaRPr lang="en-US" altLang="zh-CN"/>
          </a:p>
        </p:txBody>
      </p:sp>
    </p:spTree>
    <p:extLst>
      <p:ext uri="{BB962C8B-B14F-4D97-AF65-F5344CB8AC3E}">
        <p14:creationId xmlns:p14="http://schemas.microsoft.com/office/powerpoint/2010/main" val="4223744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F9DF401-7863-974F-9FF2-9CCD87735D5E}" type="slidenum">
              <a:rPr lang="zh-CN" altLang="en-US"/>
              <a:pPr>
                <a:defRPr/>
              </a:pPr>
              <a:t>‹#›</a:t>
            </a:fld>
            <a:endParaRPr lang="en-US" altLang="zh-CN"/>
          </a:p>
        </p:txBody>
      </p:sp>
    </p:spTree>
    <p:extLst>
      <p:ext uri="{BB962C8B-B14F-4D97-AF65-F5344CB8AC3E}">
        <p14:creationId xmlns:p14="http://schemas.microsoft.com/office/powerpoint/2010/main" val="4270250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CB7B6B4-FD9F-2A44-9303-B5EE1854D19E}" type="slidenum">
              <a:rPr lang="zh-CN" altLang="en-US"/>
              <a:pPr>
                <a:defRPr/>
              </a:pPr>
              <a:t>‹#›</a:t>
            </a:fld>
            <a:endParaRPr lang="en-US" altLang="zh-CN"/>
          </a:p>
        </p:txBody>
      </p:sp>
    </p:spTree>
    <p:extLst>
      <p:ext uri="{BB962C8B-B14F-4D97-AF65-F5344CB8AC3E}">
        <p14:creationId xmlns:p14="http://schemas.microsoft.com/office/powerpoint/2010/main" val="838613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D3B207B9-B3A2-0A40-B723-ED6A11A55548}" type="slidenum">
              <a:rPr lang="zh-CN" altLang="en-US"/>
              <a:pPr>
                <a:defRPr/>
              </a:pPr>
              <a:t>‹#›</a:t>
            </a:fld>
            <a:endParaRPr lang="en-US" altLang="zh-CN"/>
          </a:p>
        </p:txBody>
      </p:sp>
    </p:spTree>
    <p:extLst>
      <p:ext uri="{BB962C8B-B14F-4D97-AF65-F5344CB8AC3E}">
        <p14:creationId xmlns:p14="http://schemas.microsoft.com/office/powerpoint/2010/main" val="2292306303"/>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DD28D8F4-39A3-8843-8973-54800E133AAE}" type="slidenum">
              <a:rPr lang="zh-CN" altLang="en-US"/>
              <a:pPr>
                <a:defRPr/>
              </a:pPr>
              <a:t>‹#›</a:t>
            </a:fld>
            <a:endParaRPr lang="en-US" altLang="zh-CN"/>
          </a:p>
        </p:txBody>
      </p:sp>
    </p:spTree>
    <p:extLst>
      <p:ext uri="{BB962C8B-B14F-4D97-AF65-F5344CB8AC3E}">
        <p14:creationId xmlns:p14="http://schemas.microsoft.com/office/powerpoint/2010/main" val="1297002787"/>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442EA30C-0CFC-5347-B222-9E8E2736BE7D}" type="slidenum">
              <a:rPr lang="zh-CN" altLang="en-US"/>
              <a:pPr>
                <a:defRPr/>
              </a:pPr>
              <a:t>‹#›</a:t>
            </a:fld>
            <a:endParaRPr lang="en-US" altLang="zh-CN"/>
          </a:p>
        </p:txBody>
      </p:sp>
    </p:spTree>
    <p:extLst>
      <p:ext uri="{BB962C8B-B14F-4D97-AF65-F5344CB8AC3E}">
        <p14:creationId xmlns:p14="http://schemas.microsoft.com/office/powerpoint/2010/main" val="946161858"/>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F4462CC-9389-8C44-87FB-83D5789303C1}" type="slidenum">
              <a:rPr lang="zh-CN" altLang="en-US"/>
              <a:pPr>
                <a:defRPr/>
              </a:pPr>
              <a:t>‹#›</a:t>
            </a:fld>
            <a:endParaRPr lang="en-US" altLang="zh-CN"/>
          </a:p>
        </p:txBody>
      </p:sp>
    </p:spTree>
    <p:extLst>
      <p:ext uri="{BB962C8B-B14F-4D97-AF65-F5344CB8AC3E}">
        <p14:creationId xmlns:p14="http://schemas.microsoft.com/office/powerpoint/2010/main" val="4067258848"/>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B50915A3-AEA5-A74F-A03C-FEAA5760EFCB}" type="slidenum">
              <a:rPr lang="zh-CN" altLang="en-US"/>
              <a:pPr>
                <a:defRPr/>
              </a:pPr>
              <a:t>‹#›</a:t>
            </a:fld>
            <a:endParaRPr lang="en-US" altLang="zh-CN"/>
          </a:p>
        </p:txBody>
      </p:sp>
    </p:spTree>
    <p:extLst>
      <p:ext uri="{BB962C8B-B14F-4D97-AF65-F5344CB8AC3E}">
        <p14:creationId xmlns:p14="http://schemas.microsoft.com/office/powerpoint/2010/main" val="3913405533"/>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8090499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8607E244-3FAA-AF49-A160-886FD71F6B06}" type="slidenum">
              <a:rPr lang="zh-CN" altLang="en-US"/>
              <a:pPr>
                <a:defRPr/>
              </a:pPr>
              <a:t>‹#›</a:t>
            </a:fld>
            <a:endParaRPr lang="en-US" altLang="zh-CN"/>
          </a:p>
        </p:txBody>
      </p:sp>
    </p:spTree>
    <p:extLst>
      <p:ext uri="{BB962C8B-B14F-4D97-AF65-F5344CB8AC3E}">
        <p14:creationId xmlns:p14="http://schemas.microsoft.com/office/powerpoint/2010/main" val="2794756135"/>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B604C3FE-1107-1943-A9DE-DE1801E2CBEA}" type="slidenum">
              <a:rPr lang="zh-CN" altLang="en-US"/>
              <a:pPr>
                <a:defRPr/>
              </a:pPr>
              <a:t>‹#›</a:t>
            </a:fld>
            <a:endParaRPr lang="en-US" altLang="zh-CN"/>
          </a:p>
        </p:txBody>
      </p:sp>
    </p:spTree>
    <p:extLst>
      <p:ext uri="{BB962C8B-B14F-4D97-AF65-F5344CB8AC3E}">
        <p14:creationId xmlns:p14="http://schemas.microsoft.com/office/powerpoint/2010/main" val="694091146"/>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33C18AB-F2CA-474C-967E-5CCA8686E83D}" type="slidenum">
              <a:rPr lang="zh-CN" altLang="en-US"/>
              <a:pPr>
                <a:defRPr/>
              </a:pPr>
              <a:t>‹#›</a:t>
            </a:fld>
            <a:endParaRPr lang="en-US" altLang="zh-CN"/>
          </a:p>
        </p:txBody>
      </p:sp>
    </p:spTree>
    <p:extLst>
      <p:ext uri="{BB962C8B-B14F-4D97-AF65-F5344CB8AC3E}">
        <p14:creationId xmlns:p14="http://schemas.microsoft.com/office/powerpoint/2010/main" val="1529489017"/>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5CEBF84C-05F6-D045-99F8-BAE9755175EA}" type="slidenum">
              <a:rPr lang="zh-CN" altLang="en-US"/>
              <a:pPr>
                <a:defRPr/>
              </a:pPr>
              <a:t>‹#›</a:t>
            </a:fld>
            <a:endParaRPr lang="en-US" altLang="zh-CN"/>
          </a:p>
        </p:txBody>
      </p:sp>
    </p:spTree>
    <p:extLst>
      <p:ext uri="{BB962C8B-B14F-4D97-AF65-F5344CB8AC3E}">
        <p14:creationId xmlns:p14="http://schemas.microsoft.com/office/powerpoint/2010/main" val="89900224"/>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DCF44292-E501-A043-9532-98EBA7C96CB5}" type="slidenum">
              <a:rPr lang="zh-CN" altLang="en-US"/>
              <a:pPr>
                <a:defRPr/>
              </a:pPr>
              <a:t>‹#›</a:t>
            </a:fld>
            <a:endParaRPr lang="en-US" altLang="zh-CN"/>
          </a:p>
        </p:txBody>
      </p:sp>
    </p:spTree>
    <p:extLst>
      <p:ext uri="{BB962C8B-B14F-4D97-AF65-F5344CB8AC3E}">
        <p14:creationId xmlns:p14="http://schemas.microsoft.com/office/powerpoint/2010/main" val="4139552039"/>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9945D6E3-286B-BE49-92F7-F8F352045582}" type="slidenum">
              <a:rPr lang="zh-CN" altLang="en-US"/>
              <a:pPr>
                <a:defRPr/>
              </a:pPr>
              <a:t>‹#›</a:t>
            </a:fld>
            <a:endParaRPr lang="en-US" altLang="zh-CN"/>
          </a:p>
        </p:txBody>
      </p:sp>
    </p:spTree>
    <p:extLst>
      <p:ext uri="{BB962C8B-B14F-4D97-AF65-F5344CB8AC3E}">
        <p14:creationId xmlns:p14="http://schemas.microsoft.com/office/powerpoint/2010/main" val="4116366830"/>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F59D652C-B084-034E-8047-79444F608A5C}" type="slidenum">
              <a:rPr lang="zh-CN" altLang="en-US"/>
              <a:pPr>
                <a:defRPr/>
              </a:pPr>
              <a:t>‹#›</a:t>
            </a:fld>
            <a:endParaRPr lang="en-US" altLang="zh-CN"/>
          </a:p>
        </p:txBody>
      </p:sp>
    </p:spTree>
    <p:extLst>
      <p:ext uri="{BB962C8B-B14F-4D97-AF65-F5344CB8AC3E}">
        <p14:creationId xmlns:p14="http://schemas.microsoft.com/office/powerpoint/2010/main" val="1041973231"/>
      </p:ext>
    </p:extLst>
  </p:cSld>
  <p:clrMapOvr>
    <a:masterClrMapping/>
  </p:clrMapOvr>
  <p:transitio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811F9D-26F1-BC4F-926B-822698B91D62}"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604801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D5A39C-21B2-F04C-9A55-5D6C0EDDA4D8}"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4272918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011373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7042241"/>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1433601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28085461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5658305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8591450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73868725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05219648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2121469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91530955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1602532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6016912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5631120"/>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pPr>
                <a:defRPr/>
              </a:pPr>
              <a:t>‹#›</a:t>
            </a:fld>
            <a:endParaRPr lang="en-US" altLang="zh-CN"/>
          </a:p>
        </p:txBody>
      </p:sp>
    </p:spTree>
    <p:extLst>
      <p:ext uri="{BB962C8B-B14F-4D97-AF65-F5344CB8AC3E}">
        <p14:creationId xmlns:p14="http://schemas.microsoft.com/office/powerpoint/2010/main" val="41499987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7758441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822875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663227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366258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5228199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3797126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3733560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5194115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96926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323925026"/>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8036592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53935385"/>
      </p:ext>
    </p:extLst>
  </p:cSld>
  <p:clrMapOvr>
    <a:masterClrMapping/>
  </p:clrMapOvr>
  <p:transition>
    <p:wheel spokes="0"/>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849958"/>
      </p:ext>
    </p:extLst>
  </p:cSld>
  <p:clrMapOvr>
    <a:masterClrMapping/>
  </p:clrMapOvr>
  <p:transition>
    <p:wheel spokes="0"/>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55510291"/>
      </p:ext>
    </p:extLst>
  </p:cSld>
  <p:clrMapOvr>
    <a:masterClrMapping/>
  </p:clrMapOvr>
  <p:transition>
    <p:wheel spokes="0"/>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1777025"/>
      </p:ext>
    </p:extLst>
  </p:cSld>
  <p:clrMapOvr>
    <a:masterClrMapping/>
  </p:clrMapOvr>
  <p:transition>
    <p:wheel spokes="0"/>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7727405"/>
      </p:ext>
    </p:extLst>
  </p:cSld>
  <p:clrMapOvr>
    <a:masterClrMapping/>
  </p:clrMapOvr>
  <p:transition>
    <p:wheel spokes="0"/>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970498692"/>
      </p:ext>
    </p:extLst>
  </p:cSld>
  <p:clrMapOvr>
    <a:masterClrMapping/>
  </p:clrMapOvr>
  <p:transition>
    <p:wheel spokes="0"/>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436943"/>
      </p:ext>
    </p:extLst>
  </p:cSld>
  <p:clrMapOvr>
    <a:masterClrMapping/>
  </p:clrMapOvr>
  <p:transition>
    <p:wheel spokes="0"/>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3253299"/>
      </p:ext>
    </p:extLst>
  </p:cSld>
  <p:clrMapOvr>
    <a:masterClrMapping/>
  </p:clrMapOvr>
  <p:transition>
    <p:wheel spokes="0"/>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5859616"/>
      </p:ext>
    </p:extLst>
  </p:cSld>
  <p:clrMapOvr>
    <a:masterClrMapping/>
  </p:clrMapOvr>
  <p:transition>
    <p:wheel spokes="0"/>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107220"/>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345447"/>
      </p:ext>
    </p:extLst>
  </p:cSld>
  <p:clrMapOvr>
    <a:masterClrMapping/>
  </p:clrMapOvr>
  <p:transition>
    <p:wheel spokes="0"/>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4853913"/>
      </p:ext>
    </p:extLst>
  </p:cSld>
  <p:clrMapOvr>
    <a:masterClrMapping/>
  </p:clrMapOvr>
  <p:transition>
    <p:wheel spokes="0"/>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a:solidFill>
                <a:srgbClr val="FFFFFF"/>
              </a:solidFill>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a:solidFill>
                <a:srgbClr val="FFFFFF"/>
              </a:solidFill>
            </a:endParaRPr>
          </a:p>
        </p:txBody>
      </p:sp>
      <p:sp>
        <p:nvSpPr>
          <p:cNvPr id="546818"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546819" name="Rectangle 3"/>
          <p:cNvSpPr>
            <a:spLocks noGrp="1" noChangeArrowheads="1"/>
          </p:cNvSpPr>
          <p:nvPr>
            <p:ph type="subTitle" idx="1"/>
          </p:nvPr>
        </p:nvSpPr>
        <p:spPr>
          <a:xfrm>
            <a:off x="2971800" y="4267200"/>
            <a:ext cx="5791200" cy="1447800"/>
          </a:xfrm>
        </p:spPr>
        <p:txBody>
          <a:bodyPr/>
          <a:lstStyle>
            <a:lvl1pPr marL="0" indent="0">
              <a:buFont typeface="Wingdings" pitchFamily="-108" charset="2"/>
              <a:buNone/>
              <a:defRPr sz="2600" b="1"/>
            </a:lvl1pPr>
          </a:lstStyle>
          <a:p>
            <a:r>
              <a:rPr lang="en-US"/>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FFFFF"/>
              </a:solidFill>
            </a:endParaRPr>
          </a:p>
        </p:txBody>
      </p:sp>
      <p:sp>
        <p:nvSpPr>
          <p:cNvPr id="21"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2" name="Rectangle 6"/>
          <p:cNvSpPr>
            <a:spLocks noGrp="1" noChangeArrowheads="1"/>
          </p:cNvSpPr>
          <p:nvPr>
            <p:ph type="sldNum" sz="quarter" idx="12"/>
          </p:nvPr>
        </p:nvSpPr>
        <p:spPr/>
        <p:txBody>
          <a:bodyPr/>
          <a:lstStyle>
            <a:lvl1pPr>
              <a:defRPr/>
            </a:lvl1pPr>
          </a:lstStyle>
          <a:p>
            <a:pPr>
              <a:defRPr/>
            </a:pPr>
            <a:fld id="{1206FDC4-FC74-0243-B5ED-C81808B78394}"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649858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6EAB1A1-A096-A44D-8494-F98AA43219EF}"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013610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B97D2974-6F4B-CE44-9E13-241DFC6F1DEB}"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831880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094BD49C-56E4-6941-99B0-CEF71E5E85C1}" type="slidenum">
              <a:rPr lang="zh-CN" altLang="en-US">
                <a:solidFill>
                  <a:srgbClr val="FFFFFF"/>
                </a:solidFill>
              </a:rPr>
              <a:pPr>
                <a:defRPr/>
              </a:pPr>
              <a:t>‹#›</a:t>
            </a:fld>
            <a:endParaRPr lang="en-US" altLang="zh-CN">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894880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BCEA983B-0F93-AA4F-9B37-AEBB855A64B1}" type="slidenum">
              <a:rPr lang="zh-CN" altLang="en-US">
                <a:solidFill>
                  <a:srgbClr val="FFFFFF"/>
                </a:solidFill>
              </a:rPr>
              <a:pPr>
                <a:defRPr/>
              </a:pPr>
              <a:t>‹#›</a:t>
            </a:fld>
            <a:endParaRPr lang="en-US" altLang="zh-CN">
              <a:solidFill>
                <a:srgbClr val="FFFFFF"/>
              </a:solidFill>
            </a:endParaRPr>
          </a:p>
        </p:txBody>
      </p:sp>
      <p:sp>
        <p:nvSpPr>
          <p:cNvPr id="9"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596883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14A10FEB-7063-8D4A-BD4F-546D8FA287BA}" type="slidenum">
              <a:rPr lang="zh-CN" altLang="en-US">
                <a:solidFill>
                  <a:srgbClr val="FFFFFF"/>
                </a:solidFill>
              </a:rPr>
              <a:pPr>
                <a:defRPr/>
              </a:pPr>
              <a:t>‹#›</a:t>
            </a:fld>
            <a:endParaRPr lang="en-US" altLang="zh-CN">
              <a:solidFill>
                <a:srgbClr val="FFFFFF"/>
              </a:solidFill>
            </a:endParaRPr>
          </a:p>
        </p:txBody>
      </p:sp>
      <p:sp>
        <p:nvSpPr>
          <p:cNvPr id="5"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215684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15EFE118-CBBF-F443-B864-51E3EA8D1E07}" type="slidenum">
              <a:rPr lang="zh-CN" altLang="en-US">
                <a:solidFill>
                  <a:srgbClr val="FFFFFF"/>
                </a:solidFill>
              </a:rPr>
              <a:pPr>
                <a:defRPr/>
              </a:pPr>
              <a:t>‹#›</a:t>
            </a:fld>
            <a:endParaRPr lang="en-US" altLang="zh-CN">
              <a:solidFill>
                <a:srgbClr val="FFFFFF"/>
              </a:solidFill>
            </a:endParaRPr>
          </a:p>
        </p:txBody>
      </p:sp>
      <p:sp>
        <p:nvSpPr>
          <p:cNvPr id="4"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061059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5AA77EE8-D970-D34D-9648-01B3C22D7753}" type="slidenum">
              <a:rPr lang="zh-CN" altLang="en-US">
                <a:solidFill>
                  <a:srgbClr val="FFFFFF"/>
                </a:solidFill>
              </a:rPr>
              <a:pPr>
                <a:defRPr/>
              </a:pPr>
              <a:t>‹#›</a:t>
            </a:fld>
            <a:endParaRPr lang="en-US" altLang="zh-CN">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9848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230580"/>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917DA995-9602-9747-999B-6870CFCF3D7A}" type="slidenum">
              <a:rPr lang="zh-CN" altLang="en-US">
                <a:solidFill>
                  <a:srgbClr val="FFFFFF"/>
                </a:solidFill>
              </a:rPr>
              <a:pPr>
                <a:defRPr/>
              </a:pPr>
              <a:t>‹#›</a:t>
            </a:fld>
            <a:endParaRPr lang="en-US" altLang="zh-CN">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076833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0D859D2D-9F9F-284D-96B1-F95E8C07FB78}"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528628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9D5093F-7689-E647-B8B6-440DE4EF9682}"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621057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eaLnBrk="0" hangingPunct="0"/>
              <a:endParaRPr lang="en-US">
                <a:solidFill>
                  <a:srgbClr val="003300"/>
                </a:solidFill>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eaLnBrk="0" hangingPunct="0"/>
              <a:endParaRPr lang="en-US">
                <a:solidFill>
                  <a:srgbClr val="003300"/>
                </a:solidFill>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latin typeface="Times New Roman"/>
              </a:rPr>
              <a:pPr>
                <a:defRPr/>
              </a:pPr>
              <a:t>‹#›</a:t>
            </a:fld>
            <a:endParaRPr lang="en-US" altLang="zh-CN">
              <a:latin typeface="Times New Roman"/>
            </a:endParaRPr>
          </a:p>
        </p:txBody>
      </p:sp>
    </p:spTree>
    <p:extLst>
      <p:ext uri="{BB962C8B-B14F-4D97-AF65-F5344CB8AC3E}">
        <p14:creationId xmlns:p14="http://schemas.microsoft.com/office/powerpoint/2010/main" val="31675216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11107268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7330838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42688646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17229488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40809459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340294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3855339"/>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0612256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31234759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3190013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11715079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06099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12"/>
          <p:cNvSpPr>
            <a:spLocks noGrp="1" noChangeArrowheads="1"/>
          </p:cNvSpPr>
          <p:nvPr>
            <p:ph type="sldNum" sz="quarter" idx="12"/>
          </p:nvPr>
        </p:nvSpPr>
        <p:spPr/>
        <p:txBody>
          <a:bodyPr/>
          <a:lstStyle>
            <a:lvl1pPr eaLnBrk="1" hangingPunct="1">
              <a:defRPr/>
            </a:lvl1pPr>
          </a:lstStyle>
          <a:p>
            <a:pPr>
              <a:defRPr/>
            </a:pPr>
            <a:fld id="{4BDA4503-5FE4-B149-BB3C-6405D80FA091}" type="slidenum">
              <a:rPr lang="en-US"/>
              <a:pPr>
                <a:defRPr/>
              </a:pPr>
              <a:t>‹#›</a:t>
            </a:fld>
            <a:endParaRPr lang="en-US"/>
          </a:p>
        </p:txBody>
      </p:sp>
    </p:spTree>
    <p:extLst>
      <p:ext uri="{BB962C8B-B14F-4D97-AF65-F5344CB8AC3E}">
        <p14:creationId xmlns:p14="http://schemas.microsoft.com/office/powerpoint/2010/main" val="50129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9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4.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4.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0034" name="Group 31"/>
          <p:cNvGrpSpPr>
            <a:grpSpLocks/>
          </p:cNvGrpSpPr>
          <p:nvPr/>
        </p:nvGrpSpPr>
        <p:grpSpPr bwMode="auto">
          <a:xfrm>
            <a:off x="0" y="0"/>
            <a:ext cx="9132888" cy="6845300"/>
            <a:chOff x="0" y="0"/>
            <a:chExt cx="5753" cy="4312"/>
          </a:xfrm>
        </p:grpSpPr>
        <p:sp>
          <p:nvSpPr>
            <p:cNvPr id="300037"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nvGrpSpPr>
            <p:cNvPr id="300038"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defTabSz="914400" eaLnBrk="0" fontAlgn="base" hangingPunct="0">
                  <a:spcBef>
                    <a:spcPct val="0"/>
                  </a:spcBef>
                  <a:spcAft>
                    <a:spcPct val="0"/>
                  </a:spcAft>
                  <a:defRPr/>
                </a:pPr>
                <a:endParaRPr lang="en-US" sz="900">
                  <a:solidFill>
                    <a:srgbClr val="FFA27C"/>
                  </a:solidFill>
                  <a:latin typeface="Arial" pitchFamily="-107" charset="0"/>
                  <a:ea typeface="ＭＳ Ｐゴシック" charset="0"/>
                  <a:cs typeface="ＭＳ Ｐゴシック" charset="0"/>
                </a:endParaRPr>
              </a:p>
            </p:txBody>
          </p:sp>
          <p:sp>
            <p:nvSpPr>
              <p:cNvPr id="300044"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5"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6"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7"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8"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9"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0"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1"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2"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3"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4"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5"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6"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7"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8"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9"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0"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1"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2"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3"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4"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5"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300039" name="Group 30"/>
            <p:cNvGrpSpPr>
              <a:grpSpLocks/>
            </p:cNvGrpSpPr>
            <p:nvPr/>
          </p:nvGrpSpPr>
          <p:grpSpPr bwMode="auto">
            <a:xfrm>
              <a:off x="0" y="0"/>
              <a:ext cx="1246" cy="1232"/>
              <a:chOff x="0" y="0"/>
              <a:chExt cx="1246" cy="1232"/>
            </a:xfrm>
          </p:grpSpPr>
          <p:sp>
            <p:nvSpPr>
              <p:cNvPr id="300040"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300041"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300042"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400" eaLnBrk="0" fontAlgn="base" hangingPunct="0">
              <a:spcBef>
                <a:spcPct val="50000"/>
              </a:spcBef>
              <a:spcAft>
                <a:spcPct val="0"/>
              </a:spcAft>
              <a:defRPr/>
            </a:pPr>
            <a:r>
              <a:rPr lang="en-US" sz="1000" b="1">
                <a:solidFill>
                  <a:srgbClr val="FFFFFF"/>
                </a:solidFill>
              </a:rPr>
              <a:t>©2006 TBBMI</a:t>
            </a:r>
          </a:p>
        </p:txBody>
      </p:sp>
      <p:sp>
        <p:nvSpPr>
          <p:cNvPr id="300036"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p>
            <a:pPr algn="ctr" defTabSz="914400" eaLnBrk="0" fontAlgn="base" hangingPunct="0">
              <a:spcBef>
                <a:spcPct val="0"/>
              </a:spcBef>
              <a:spcAft>
                <a:spcPct val="0"/>
              </a:spcAft>
            </a:pPr>
            <a:r>
              <a:rPr lang="en-US" sz="1000" b="1">
                <a:solidFill>
                  <a:srgbClr val="FFFFFF"/>
                </a:solidFill>
                <a:latin typeface="Arial" charset="0"/>
                <a:ea typeface="ＭＳ Ｐゴシック" charset="0"/>
                <a:cs typeface="Arial" charset="0"/>
              </a:rPr>
              <a:t>9.65.01.</a:t>
            </a:r>
          </a:p>
        </p:txBody>
      </p:sp>
    </p:spTree>
    <p:extLst>
      <p:ext uri="{BB962C8B-B14F-4D97-AF65-F5344CB8AC3E}">
        <p14:creationId xmlns:p14="http://schemas.microsoft.com/office/powerpoint/2010/main" val="176161211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5586" name="Group 2"/>
          <p:cNvGrpSpPr>
            <a:grpSpLocks/>
          </p:cNvGrpSpPr>
          <p:nvPr/>
        </p:nvGrpSpPr>
        <p:grpSpPr bwMode="auto">
          <a:xfrm>
            <a:off x="0" y="0"/>
            <a:ext cx="9132888" cy="6845300"/>
            <a:chOff x="0" y="0"/>
            <a:chExt cx="5753" cy="4312"/>
          </a:xfrm>
        </p:grpSpPr>
        <p:sp>
          <p:nvSpPr>
            <p:cNvPr id="195589"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nvGrpSpPr>
            <p:cNvPr id="195590" name="Group 4"/>
            <p:cNvGrpSpPr>
              <a:grpSpLocks/>
            </p:cNvGrpSpPr>
            <p:nvPr/>
          </p:nvGrpSpPr>
          <p:grpSpPr bwMode="auto">
            <a:xfrm>
              <a:off x="246" y="204"/>
              <a:ext cx="5271" cy="3889"/>
              <a:chOff x="246" y="204"/>
              <a:chExt cx="5271" cy="3889"/>
            </a:xfrm>
          </p:grpSpPr>
          <p:sp>
            <p:nvSpPr>
              <p:cNvPr id="107725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9559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grpSp>
        <p:grpSp>
          <p:nvGrpSpPr>
            <p:cNvPr id="195591" name="Group 28"/>
            <p:cNvGrpSpPr>
              <a:grpSpLocks/>
            </p:cNvGrpSpPr>
            <p:nvPr/>
          </p:nvGrpSpPr>
          <p:grpSpPr bwMode="auto">
            <a:xfrm>
              <a:off x="0" y="0"/>
              <a:ext cx="1246" cy="1232"/>
              <a:chOff x="0" y="0"/>
              <a:chExt cx="1246" cy="1232"/>
            </a:xfrm>
          </p:grpSpPr>
          <p:sp>
            <p:nvSpPr>
              <p:cNvPr id="195592"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95593"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95594"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25603" name="Text Box 32"/>
          <p:cNvSpPr txBox="1">
            <a:spLocks noChangeArrowheads="1"/>
          </p:cNvSpPr>
          <p:nvPr/>
        </p:nvSpPr>
        <p:spPr bwMode="auto">
          <a:xfrm>
            <a:off x="479425" y="6545263"/>
            <a:ext cx="915988" cy="228600"/>
          </a:xfrm>
          <a:prstGeom prst="rect">
            <a:avLst/>
          </a:prstGeom>
          <a:noFill/>
          <a:ln>
            <a:noFill/>
          </a:ln>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900" b="1">
                <a:solidFill>
                  <a:srgbClr val="FFFFFF"/>
                </a:solidFill>
                <a:latin typeface="Arial" charset="0"/>
              </a:rPr>
              <a:t>©2003 TBBMI</a:t>
            </a:r>
          </a:p>
        </p:txBody>
      </p:sp>
      <p:sp>
        <p:nvSpPr>
          <p:cNvPr id="107728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rgbClr val="FFFFFF"/>
                </a:solidFill>
                <a:effectLst>
                  <a:outerShdw blurRad="38100" dist="38100" dir="2700000" algn="tl">
                    <a:srgbClr val="000000"/>
                  </a:outerShdw>
                </a:effectLst>
                <a:latin typeface="Comic Sans MS" charset="0"/>
              </a:rPr>
              <a:t>7.5.03c.</a:t>
            </a:r>
          </a:p>
        </p:txBody>
      </p:sp>
    </p:spTree>
    <p:extLst>
      <p:ext uri="{BB962C8B-B14F-4D97-AF65-F5344CB8AC3E}">
        <p14:creationId xmlns:p14="http://schemas.microsoft.com/office/powerpoint/2010/main" val="2108296319"/>
      </p:ext>
    </p:extLst>
  </p:cSld>
  <p:clrMap bg1="dk2" tx1="lt1" bg2="dk1" tx2="lt2" accent1="accent1" accent2="accent2" accent3="accent3" accent4="accent4" accent5="accent5" accent6="accent6" hlink="hlink" folHlink="folHlink"/>
  <p:sldLayoutIdLst>
    <p:sldLayoutId id="2147483827" r:id="rId1"/>
  </p:sldLayoutIdLs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66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ea typeface="ＭＳ Ｐゴシック" charset="0"/>
            </a:endParaRPr>
          </a:p>
        </p:txBody>
      </p:sp>
      <p:sp>
        <p:nvSpPr>
          <p:cNvPr id="266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26628" name="Rectangle 4" descr="mutegras"/>
          <p:cNvSpPr>
            <a:spLocks noChangeArrowheads="1"/>
          </p:cNvSpPr>
          <p:nvPr/>
        </p:nvSpPr>
        <p:spPr bwMode="ltGray">
          <a:xfrm>
            <a:off x="0" y="0"/>
            <a:ext cx="9144000" cy="1524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26629" name="Rectangle 5" descr="mutegras"/>
          <p:cNvSpPr>
            <a:spLocks noChangeArrowheads="1"/>
          </p:cNvSpPr>
          <p:nvPr/>
        </p:nvSpPr>
        <p:spPr bwMode="ltGray">
          <a:xfrm>
            <a:off x="0" y="6553200"/>
            <a:ext cx="9144000" cy="3048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266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ea typeface="ＭＳ Ｐゴシック" charset="0"/>
            </a:endParaRPr>
          </a:p>
        </p:txBody>
      </p:sp>
      <p:sp>
        <p:nvSpPr>
          <p:cNvPr id="266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9216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17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9217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9217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003300"/>
                </a:solidFill>
              </a:defRPr>
            </a:lvl1pPr>
          </a:lstStyle>
          <a:p>
            <a:pPr defTabSz="914400" fontAlgn="base">
              <a:spcAft>
                <a:spcPct val="0"/>
              </a:spcAft>
              <a:defRPr/>
            </a:pPr>
            <a:fld id="{A7506EC2-0D10-2946-92DA-E10B76EF8548}" type="slidenum">
              <a:rPr lang="en-US">
                <a:ea typeface="ＭＳ Ｐゴシック" charset="0"/>
              </a:rPr>
              <a:pPr defTabSz="914400" fontAlgn="base">
                <a:spcAft>
                  <a:spcPct val="0"/>
                </a:spcAft>
                <a:defRPr/>
              </a:pPr>
              <a:t>‹#›</a:t>
            </a:fld>
            <a:endParaRPr lang="en-US">
              <a:ea typeface="ＭＳ Ｐゴシック" charset="0"/>
            </a:endParaRPr>
          </a:p>
        </p:txBody>
      </p:sp>
    </p:spTree>
    <p:extLst>
      <p:ext uri="{BB962C8B-B14F-4D97-AF65-F5344CB8AC3E}">
        <p14:creationId xmlns:p14="http://schemas.microsoft.com/office/powerpoint/2010/main" val="4058715741"/>
      </p:ext>
    </p:extLst>
  </p:cSld>
  <p:clrMap bg1="lt1" tx1="dk1" bg2="lt2" tx2="dk2" accent1="accent1" accent2="accent2" accent3="accent3" accent4="accent4" accent5="accent5" accent6="accent6" hlink="hlink" folHlink="folHlink"/>
  <p:sldLayoutIdLst>
    <p:sldLayoutId id="2147483829" r:id="rId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5pPr>
      <a:lvl6pPr marL="2514600" indent="-228600" algn="l" rtl="0" fontAlgn="base">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302082" name="Group 2"/>
          <p:cNvGrpSpPr>
            <a:grpSpLocks/>
          </p:cNvGrpSpPr>
          <p:nvPr/>
        </p:nvGrpSpPr>
        <p:grpSpPr bwMode="auto">
          <a:xfrm>
            <a:off x="0" y="-12700"/>
            <a:ext cx="9156700" cy="6870700"/>
            <a:chOff x="0" y="-8"/>
            <a:chExt cx="5768" cy="4328"/>
          </a:xfrm>
        </p:grpSpPr>
        <p:sp>
          <p:nvSpPr>
            <p:cNvPr id="302088"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89"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90"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1"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2"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3"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4"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5"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6"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7"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8"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9"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0"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1"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2"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3"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4"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5"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6"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pic>
          <p:nvPicPr>
            <p:cNvPr id="302107" name="Picture 22" descr="Topbanx"/>
            <p:cNvPicPr>
              <a:picLocks noChangeAspect="1" noChangeArrowheads="1"/>
            </p:cNvPicPr>
            <p:nvPr/>
          </p:nvPicPr>
          <p:blipFill>
            <a:blip r:embed="rId14"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02083"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302084"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5017"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8"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9"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AEA"/>
                </a:solidFill>
                <a:latin typeface="Times New Roman" charset="0"/>
                <a:cs typeface="MS PGothic" charset="0"/>
              </a:defRPr>
            </a:lvl1pPr>
          </a:lstStyle>
          <a:p>
            <a:pPr defTabSz="914400" fontAlgn="base">
              <a:spcBef>
                <a:spcPct val="0"/>
              </a:spcBef>
              <a:spcAft>
                <a:spcPct val="0"/>
              </a:spcAft>
              <a:defRPr/>
            </a:pPr>
            <a:fld id="{BBA604B7-DFBE-314D-B42C-2B8D25207369}"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1262829079"/>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Blip>
          <a:blip r:embed="rId15"/>
        </a:buBlip>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5000"/>
        <a:buFont typeface="Wingdings" charset="0"/>
        <a:buBlip>
          <a:blip r:embed="rId16"/>
        </a:buBlip>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lr>
          <a:schemeClr val="hlink"/>
        </a:buClr>
        <a:buSzPct val="60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30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defTabSz="914400" fontAlgn="base">
              <a:spcBef>
                <a:spcPct val="0"/>
              </a:spcBef>
              <a:spcAft>
                <a:spcPct val="0"/>
              </a:spcAft>
              <a:defRPr/>
            </a:pPr>
            <a:fld id="{4DD2FC20-CF91-5E40-8705-48BB45F11C6E}"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125482351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pitchFamily="-112" charset="-128"/>
                <a:cs typeface="ＭＳ Ｐゴシック" pitchFamily="-112" charset="-128"/>
              </a:defRPr>
            </a:lvl1pPr>
          </a:lstStyle>
          <a:p>
            <a:pPr defTabSz="914400" fontAlgn="base">
              <a:spcBef>
                <a:spcPct val="0"/>
              </a:spcBef>
              <a:spcAft>
                <a:spcPct val="0"/>
              </a:spcAft>
              <a:defRPr/>
            </a:pPr>
            <a:endParaRPr lang="en-US">
              <a:latin typeface="Arial"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pitchFamily="-112" charset="-128"/>
                <a:cs typeface="ＭＳ Ｐゴシック" pitchFamily="-112" charset="-128"/>
              </a:defRPr>
            </a:lvl1pPr>
          </a:lstStyle>
          <a:p>
            <a:pPr defTabSz="914400" fontAlgn="base">
              <a:spcBef>
                <a:spcPct val="0"/>
              </a:spcBef>
              <a:spcAft>
                <a:spcPct val="0"/>
              </a:spcAft>
              <a:defRPr/>
            </a:pPr>
            <a:endParaRPr lang="en-US">
              <a:latin typeface="Arial"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ＭＳ Ｐゴシック" charset="0"/>
              </a:defRPr>
            </a:lvl1pPr>
          </a:lstStyle>
          <a:p>
            <a:pPr defTabSz="914400" fontAlgn="base">
              <a:spcBef>
                <a:spcPct val="0"/>
              </a:spcBef>
              <a:spcAft>
                <a:spcPct val="0"/>
              </a:spcAft>
              <a:defRPr/>
            </a:pPr>
            <a:fld id="{72F953B0-6872-F54E-99E5-321B1BDDBC79}" type="slidenum">
              <a:rPr lang="en-US">
                <a:latin typeface="Arial" charset="0"/>
                <a:ea typeface="ＭＳ Ｐゴシック" charset="0"/>
              </a:rPr>
              <a:pPr defTabSz="914400" fontAlgn="base">
                <a:spcBef>
                  <a:spcPct val="0"/>
                </a:spcBef>
                <a:spcAft>
                  <a:spcPct val="0"/>
                </a:spcAft>
                <a:defRPr/>
              </a:pPr>
              <a:t>‹#›</a:t>
            </a:fld>
            <a:endParaRPr lang="en-US">
              <a:latin typeface="Arial" charset="0"/>
              <a:ea typeface="ＭＳ Ｐゴシック" charset="0"/>
            </a:endParaRPr>
          </a:p>
        </p:txBody>
      </p:sp>
    </p:spTree>
    <p:extLst>
      <p:ext uri="{BB962C8B-B14F-4D97-AF65-F5344CB8AC3E}">
        <p14:creationId xmlns:p14="http://schemas.microsoft.com/office/powerpoint/2010/main" val="159397535"/>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201674231"/>
      </p:ext>
    </p:extLst>
  </p:cSld>
  <p:clrMap bg1="dk2" tx1="lt1" bg2="dk1"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defTabSz="914400" eaLnBrk="0" fontAlgn="base" hangingPunct="0">
              <a:spcAft>
                <a:spcPct val="0"/>
              </a:spcAft>
              <a:defRPr/>
            </a:pPr>
            <a:fld id="{18F73E74-01D2-2143-9DAA-29855B9EFFBC}" type="slidenum">
              <a:rPr lang="zh-CN" altLang="en-US">
                <a:solidFill>
                  <a:srgbClr val="003300"/>
                </a:solidFill>
                <a:latin typeface="Times New Roman" charset="0"/>
              </a:rPr>
              <a:pPr defTabSz="914400" eaLnBrk="0" fontAlgn="base" hangingPunct="0">
                <a:spcAft>
                  <a:spcPct val="0"/>
                </a:spcAft>
                <a:defRPr/>
              </a:pPr>
              <a:t>‹#›</a:t>
            </a:fld>
            <a:endParaRPr lang="en-US" altLang="zh-CN">
              <a:solidFill>
                <a:srgbClr val="003300"/>
              </a:solidFill>
              <a:latin typeface="Times New Roman" charset="0"/>
            </a:endParaRPr>
          </a:p>
        </p:txBody>
      </p:sp>
    </p:spTree>
    <p:extLst>
      <p:ext uri="{BB962C8B-B14F-4D97-AF65-F5344CB8AC3E}">
        <p14:creationId xmlns:p14="http://schemas.microsoft.com/office/powerpoint/2010/main" val="30091549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a:solidFill>
            <a:srgbClr val="F1F7E9"/>
          </a:solidFill>
          <a:latin typeface="Arial"/>
          <a:ea typeface="ＭＳ Ｐゴシック" charset="0"/>
          <a:cs typeface="MS PGothic" charset="0"/>
        </a:defRPr>
      </a:lvl1pPr>
      <a:lvl2pPr marL="742950" indent="-285750" algn="l" rtl="0" eaLnBrk="0" fontAlgn="base" hangingPunct="0">
        <a:spcBef>
          <a:spcPct val="20000"/>
        </a:spcBef>
        <a:spcAft>
          <a:spcPct val="0"/>
        </a:spcAft>
        <a:buChar char="–"/>
        <a:defRPr kumimoji="1" sz="2800" b="1">
          <a:solidFill>
            <a:srgbClr val="F1F7E9"/>
          </a:solidFill>
          <a:latin typeface="Arial"/>
          <a:ea typeface="MS PGothic" charset="0"/>
          <a:cs typeface="MS PGothic" charset="0"/>
        </a:defRPr>
      </a:lvl2pPr>
      <a:lvl3pPr marL="1143000" indent="-228600" algn="l" rtl="0" eaLnBrk="0" fontAlgn="base" hangingPunct="0">
        <a:spcBef>
          <a:spcPct val="20000"/>
        </a:spcBef>
        <a:spcAft>
          <a:spcPct val="0"/>
        </a:spcAft>
        <a:buChar char="•"/>
        <a:defRPr kumimoji="1" sz="2400" b="1">
          <a:solidFill>
            <a:srgbClr val="F1F7E9"/>
          </a:solidFill>
          <a:latin typeface="Arial"/>
          <a:ea typeface="MS PGothic" charset="0"/>
          <a:cs typeface="MS PGothic" charset="0"/>
        </a:defRPr>
      </a:lvl3pPr>
      <a:lvl4pPr marL="16002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4pPr>
      <a:lvl5pPr marL="20574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426" name="Group 2"/>
          <p:cNvGrpSpPr>
            <a:grpSpLocks/>
          </p:cNvGrpSpPr>
          <p:nvPr/>
        </p:nvGrpSpPr>
        <p:grpSpPr bwMode="auto">
          <a:xfrm>
            <a:off x="0" y="0"/>
            <a:ext cx="9132888" cy="6845300"/>
            <a:chOff x="0" y="0"/>
            <a:chExt cx="5753" cy="4312"/>
          </a:xfrm>
        </p:grpSpPr>
        <p:sp>
          <p:nvSpPr>
            <p:cNvPr id="103429"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grpSp>
          <p:nvGrpSpPr>
            <p:cNvPr id="103430" name="Group 4"/>
            <p:cNvGrpSpPr>
              <a:grpSpLocks/>
            </p:cNvGrpSpPr>
            <p:nvPr/>
          </p:nvGrpSpPr>
          <p:grpSpPr bwMode="auto">
            <a:xfrm>
              <a:off x="246" y="204"/>
              <a:ext cx="5271" cy="3889"/>
              <a:chOff x="246" y="204"/>
              <a:chExt cx="5271" cy="3889"/>
            </a:xfrm>
          </p:grpSpPr>
          <p:sp>
            <p:nvSpPr>
              <p:cNvPr id="35021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eaLnBrk="0" hangingPunct="0">
                  <a:defRPr/>
                </a:pPr>
                <a:endParaRPr lang="en-US">
                  <a:solidFill>
                    <a:srgbClr val="FFFFFF"/>
                  </a:solidFill>
                  <a:latin typeface="Times New Roman" pitchFamily="-112" charset="0"/>
                </a:endParaRPr>
              </a:p>
            </p:txBody>
          </p:sp>
          <p:sp>
            <p:nvSpPr>
              <p:cNvPr id="10343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3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3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3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grpSp>
        <p:grpSp>
          <p:nvGrpSpPr>
            <p:cNvPr id="103431" name="Group 28"/>
            <p:cNvGrpSpPr>
              <a:grpSpLocks/>
            </p:cNvGrpSpPr>
            <p:nvPr/>
          </p:nvGrpSpPr>
          <p:grpSpPr bwMode="auto">
            <a:xfrm>
              <a:off x="0" y="0"/>
              <a:ext cx="1246" cy="1232"/>
              <a:chOff x="0" y="0"/>
              <a:chExt cx="1246" cy="1232"/>
            </a:xfrm>
          </p:grpSpPr>
          <p:sp>
            <p:nvSpPr>
              <p:cNvPr id="103432"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sp>
            <p:nvSpPr>
              <p:cNvPr id="103433"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sp>
            <p:nvSpPr>
              <p:cNvPr id="103434"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grpSp>
      </p:grpSp>
      <p:sp>
        <p:nvSpPr>
          <p:cNvPr id="115715" name="Text Box 32"/>
          <p:cNvSpPr txBox="1">
            <a:spLocks noChangeArrowheads="1"/>
          </p:cNvSpPr>
          <p:nvPr/>
        </p:nvSpPr>
        <p:spPr bwMode="auto">
          <a:xfrm>
            <a:off x="479425" y="6545263"/>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0" hangingPunct="0">
              <a:spcBef>
                <a:spcPct val="50000"/>
              </a:spcBef>
              <a:defRPr/>
            </a:pPr>
            <a:r>
              <a:rPr lang="en-US" sz="900" b="1">
                <a:solidFill>
                  <a:srgbClr val="FFFFFF"/>
                </a:solidFill>
                <a:latin typeface="Arial" charset="0"/>
              </a:rPr>
              <a:t>©2003 TBBMI</a:t>
            </a:r>
          </a:p>
        </p:txBody>
      </p:sp>
      <p:sp>
        <p:nvSpPr>
          <p:cNvPr id="35024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rgbClr val="FFFFFF"/>
                </a:solidFill>
                <a:effectLst>
                  <a:outerShdw blurRad="38100" dist="38100" dir="2700000" algn="tl">
                    <a:srgbClr val="000000"/>
                  </a:outerShdw>
                </a:effectLst>
                <a:latin typeface="Comic Sans MS" charset="0"/>
              </a:rPr>
              <a:t>7.5.03c.</a:t>
            </a:r>
          </a:p>
        </p:txBody>
      </p:sp>
    </p:spTree>
    <p:extLst>
      <p:ext uri="{BB962C8B-B14F-4D97-AF65-F5344CB8AC3E}">
        <p14:creationId xmlns:p14="http://schemas.microsoft.com/office/powerpoint/2010/main" val="63729268"/>
      </p:ext>
    </p:extLst>
  </p:cSld>
  <p:clrMap bg1="dk2" tx1="lt1" bg2="dk1"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S PGothic" charset="0"/>
          <a:cs typeface="MS PGothic"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S PGothic"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charset="0"/>
          <a:cs typeface="MS PGothic"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7891" name="Rectangle 3"/>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45796"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pitchFamily="-112" charset="0"/>
                <a:ea typeface="+mn-ea"/>
                <a:cs typeface="+mn-cs"/>
              </a:defRPr>
            </a:lvl1pPr>
          </a:lstStyle>
          <a:p>
            <a:pPr>
              <a:defRPr/>
            </a:pPr>
            <a:endParaRPr lang="en-US">
              <a:solidFill>
                <a:srgbClr val="FFFFFF"/>
              </a:solidFill>
            </a:endParaRPr>
          </a:p>
        </p:txBody>
      </p:sp>
      <p:sp>
        <p:nvSpPr>
          <p:cNvPr id="545797"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latin typeface="Arial" charset="0"/>
                <a:ea typeface="MS PGothic" charset="0"/>
                <a:cs typeface="MS PGothic" charset="0"/>
              </a:defRPr>
            </a:lvl1pPr>
          </a:lstStyle>
          <a:p>
            <a:pPr>
              <a:defRPr/>
            </a:pPr>
            <a:fld id="{1D271FF5-29CA-1343-B7FF-F531B366B3F5}" type="slidenum">
              <a:rPr lang="zh-CN" altLang="en-US">
                <a:solidFill>
                  <a:srgbClr val="FFFFFF"/>
                </a:solidFill>
              </a:rPr>
              <a:pPr>
                <a:defRPr/>
              </a:pPr>
              <a:t>‹#›</a:t>
            </a:fld>
            <a:endParaRPr lang="en-US" altLang="zh-CN">
              <a:solidFill>
                <a:srgbClr val="FFFFFF"/>
              </a:solidFill>
            </a:endParaRPr>
          </a:p>
        </p:txBody>
      </p:sp>
      <p:sp>
        <p:nvSpPr>
          <p:cNvPr id="37894" name="Line 6"/>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a:solidFill>
                <a:srgbClr val="FFFFFF"/>
              </a:solidFill>
            </a:endParaRPr>
          </a:p>
        </p:txBody>
      </p:sp>
      <p:sp>
        <p:nvSpPr>
          <p:cNvPr id="37895" name="Line 7"/>
          <p:cNvSpPr>
            <a:spLocks noChangeShapeType="1"/>
          </p:cNvSpPr>
          <p:nvPr/>
        </p:nvSpPr>
        <p:spPr bwMode="auto">
          <a:xfrm>
            <a:off x="228600" y="304800"/>
            <a:ext cx="8610600" cy="0"/>
          </a:xfrm>
          <a:prstGeom prst="line">
            <a:avLst/>
          </a:prstGeom>
          <a:noFill/>
          <a:ln w="76200">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a:solidFill>
                <a:srgbClr val="FFFFFF"/>
              </a:solidFill>
            </a:endParaRPr>
          </a:p>
        </p:txBody>
      </p:sp>
      <p:grpSp>
        <p:nvGrpSpPr>
          <p:cNvPr id="37896" name="Group 8"/>
          <p:cNvGrpSpPr>
            <a:grpSpLocks/>
          </p:cNvGrpSpPr>
          <p:nvPr/>
        </p:nvGrpSpPr>
        <p:grpSpPr bwMode="auto">
          <a:xfrm>
            <a:off x="228600" y="457200"/>
            <a:ext cx="1246188" cy="1371600"/>
            <a:chOff x="144" y="288"/>
            <a:chExt cx="785" cy="864"/>
          </a:xfrm>
        </p:grpSpPr>
        <p:sp>
          <p:nvSpPr>
            <p:cNvPr id="37898"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37899"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37900"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37901"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37902"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37903"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37904"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37905"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37906"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37907"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37908"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37909"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sp>
          <p:nvSpPr>
            <p:cNvPr id="37910"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a:solidFill>
                  <a:srgbClr val="FFFFFF"/>
                </a:solidFill>
              </a:endParaRPr>
            </a:p>
          </p:txBody>
        </p:sp>
      </p:grpSp>
      <p:sp>
        <p:nvSpPr>
          <p:cNvPr id="545814"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pitchFamily="-112" charset="0"/>
                <a:ea typeface="+mn-ea"/>
                <a:cs typeface="+mn-cs"/>
              </a:defRPr>
            </a:lvl1pPr>
          </a:lstStyle>
          <a:p>
            <a:pPr>
              <a:defRPr/>
            </a:pPr>
            <a:endParaRPr lang="en-US">
              <a:solidFill>
                <a:srgbClr val="FFFFFF"/>
              </a:solidFill>
            </a:endParaRPr>
          </a:p>
        </p:txBody>
      </p:sp>
    </p:spTree>
    <p:extLst>
      <p:ext uri="{BB962C8B-B14F-4D97-AF65-F5344CB8AC3E}">
        <p14:creationId xmlns:p14="http://schemas.microsoft.com/office/powerpoint/2010/main" val="936305367"/>
      </p:ext>
    </p:extLst>
  </p:cSld>
  <p:clrMap bg1="dk2" tx1="lt1" bg2="dk1"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eaLnBrk="0" fontAlgn="base" hangingPunct="0">
        <a:spcBef>
          <a:spcPct val="0"/>
        </a:spcBef>
        <a:spcAft>
          <a:spcPct val="0"/>
        </a:spcAft>
        <a:defRPr sz="39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p:titleStyle>
    <p:bodyStyle>
      <a:lvl1pPr marL="342900" indent="-342900" algn="l" rtl="0" eaLnBrk="0" fontAlgn="base" hangingPunct="0">
        <a:spcBef>
          <a:spcPct val="20000"/>
        </a:spcBef>
        <a:spcAft>
          <a:spcPct val="0"/>
        </a:spcAft>
        <a:buClr>
          <a:schemeClr val="accent1"/>
        </a:buClr>
        <a:buSzPct val="85000"/>
        <a:buFont typeface="Wingdings" charset="0"/>
        <a:buChar char="o"/>
        <a:defRPr sz="2800">
          <a:solidFill>
            <a:schemeClr val="tx2"/>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0000"/>
        <a:buFont typeface="Wingdings" charset="0"/>
        <a:buChar char="n"/>
        <a:defRPr sz="2500">
          <a:solidFill>
            <a:schemeClr val="tx2"/>
          </a:solidFill>
          <a:latin typeface="+mn-lt"/>
          <a:ea typeface="MS PGothic" charset="0"/>
        </a:defRPr>
      </a:lvl2pPr>
      <a:lvl3pPr marL="1143000" indent="-228600" algn="l" rtl="0" eaLnBrk="0" fontAlgn="base" hangingPunct="0">
        <a:spcBef>
          <a:spcPct val="20000"/>
        </a:spcBef>
        <a:spcAft>
          <a:spcPct val="0"/>
        </a:spcAft>
        <a:buClr>
          <a:schemeClr val="accent1"/>
        </a:buClr>
        <a:buSzPct val="70000"/>
        <a:buFont typeface="Wingdings" charset="0"/>
        <a:buChar char="p"/>
        <a:defRPr sz="2200">
          <a:solidFill>
            <a:schemeClr val="tx2"/>
          </a:solidFill>
          <a:latin typeface="+mn-lt"/>
          <a:ea typeface="ＭＳ Ｐゴシック" charset="0"/>
          <a:cs typeface="Geneva" charset="-128"/>
        </a:defRPr>
      </a:lvl3pPr>
      <a:lvl4pPr marL="1600200" indent="-228600" algn="l" rtl="0" eaLnBrk="0" fontAlgn="base" hangingPunct="0">
        <a:spcBef>
          <a:spcPct val="20000"/>
        </a:spcBef>
        <a:spcAft>
          <a:spcPct val="0"/>
        </a:spcAft>
        <a:buClr>
          <a:schemeClr val="accent1"/>
        </a:buClr>
        <a:buSzPct val="70000"/>
        <a:buFont typeface="Wingdings" charset="0"/>
        <a:buChar char="n"/>
        <a:defRPr sz="2000">
          <a:solidFill>
            <a:schemeClr val="tx2"/>
          </a:solidFill>
          <a:latin typeface="+mn-lt"/>
          <a:ea typeface="Geneva" charset="-128"/>
          <a:cs typeface="Geneva" charset="0"/>
        </a:defRPr>
      </a:lvl4pPr>
      <a:lvl5pPr marL="2057400" indent="-228600" algn="l" rtl="0" eaLnBrk="0" fontAlgn="base" hangingPunct="0">
        <a:spcBef>
          <a:spcPct val="20000"/>
        </a:spcBef>
        <a:spcAft>
          <a:spcPct val="0"/>
        </a:spcAft>
        <a:buClr>
          <a:schemeClr val="accent1"/>
        </a:buClr>
        <a:buSzPct val="70000"/>
        <a:buFont typeface="Wingdings" charset="0"/>
        <a:buChar char="o"/>
        <a:defRPr sz="2000">
          <a:solidFill>
            <a:schemeClr val="tx2"/>
          </a:solidFill>
          <a:latin typeface="+mn-lt"/>
          <a:ea typeface="MS PGothic" charset="0"/>
          <a:cs typeface="MS PGothic" charset="0"/>
        </a:defRPr>
      </a:lvl5pPr>
      <a:lvl6pPr marL="25146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6pPr>
      <a:lvl7pPr marL="29718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7pPr>
      <a:lvl8pPr marL="34290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8pPr>
      <a:lvl9pPr marL="38862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eaLnBrk="0" hangingPunct="0"/>
            <a:endParaRPr lang="en-US">
              <a:solidFill>
                <a:srgbClr val="003300"/>
              </a:solidFill>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eaLnBrk="0" hangingPunct="0"/>
            <a:endParaRPr lang="en-US">
              <a:solidFill>
                <a:srgbClr val="003300"/>
              </a:solidFill>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eaLnBrk="0" hangingPunct="0">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eaLnBrk="0" hangingPunct="0">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eaLnBrk="0" hangingPunct="0">
              <a:defRPr/>
            </a:pPr>
            <a:fld id="{18F73E74-01D2-2143-9DAA-29855B9EFFBC}" type="slidenum">
              <a:rPr lang="zh-CN" altLang="en-US">
                <a:solidFill>
                  <a:srgbClr val="003300"/>
                </a:solidFill>
              </a:rPr>
              <a:pPr eaLnBrk="0" hangingPunct="0">
                <a:defRPr/>
              </a:pPr>
              <a:t>‹#›</a:t>
            </a:fld>
            <a:endParaRPr lang="en-US" altLang="zh-CN">
              <a:solidFill>
                <a:srgbClr val="003300"/>
              </a:solidFill>
            </a:endParaRPr>
          </a:p>
        </p:txBody>
      </p:sp>
    </p:spTree>
    <p:extLst>
      <p:ext uri="{BB962C8B-B14F-4D97-AF65-F5344CB8AC3E}">
        <p14:creationId xmlns:p14="http://schemas.microsoft.com/office/powerpoint/2010/main" val="128197823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a:solidFill>
            <a:srgbClr val="F1F7E9"/>
          </a:solidFill>
          <a:latin typeface="Arial"/>
          <a:ea typeface="ＭＳ Ｐゴシック" charset="0"/>
          <a:cs typeface="MS PGothic" charset="0"/>
        </a:defRPr>
      </a:lvl1pPr>
      <a:lvl2pPr marL="742950" indent="-285750" algn="l" rtl="0" eaLnBrk="0" fontAlgn="base" hangingPunct="0">
        <a:spcBef>
          <a:spcPct val="20000"/>
        </a:spcBef>
        <a:spcAft>
          <a:spcPct val="0"/>
        </a:spcAft>
        <a:buChar char="–"/>
        <a:defRPr kumimoji="1" sz="2800" b="1">
          <a:solidFill>
            <a:srgbClr val="F1F7E9"/>
          </a:solidFill>
          <a:latin typeface="Arial"/>
          <a:ea typeface="MS PGothic" charset="0"/>
          <a:cs typeface="MS PGothic" charset="0"/>
        </a:defRPr>
      </a:lvl2pPr>
      <a:lvl3pPr marL="1143000" indent="-228600" algn="l" rtl="0" eaLnBrk="0" fontAlgn="base" hangingPunct="0">
        <a:spcBef>
          <a:spcPct val="20000"/>
        </a:spcBef>
        <a:spcAft>
          <a:spcPct val="0"/>
        </a:spcAft>
        <a:buChar char="•"/>
        <a:defRPr kumimoji="1" sz="2400" b="1">
          <a:solidFill>
            <a:srgbClr val="F1F7E9"/>
          </a:solidFill>
          <a:latin typeface="Arial"/>
          <a:ea typeface="MS PGothic" charset="0"/>
          <a:cs typeface="MS PGothic" charset="0"/>
        </a:defRPr>
      </a:lvl3pPr>
      <a:lvl4pPr marL="16002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4pPr>
      <a:lvl5pPr marL="20574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9.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10 Commandments of Business">
            <a:extLst>
              <a:ext uri="{FF2B5EF4-FFF2-40B4-BE49-F238E27FC236}">
                <a16:creationId xmlns:a16="http://schemas.microsoft.com/office/drawing/2014/main" id="{5823CE2D-19B9-9485-5183-ADC71AD24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55088" y="130415"/>
            <a:ext cx="7836897" cy="1900404"/>
          </a:xfrm>
        </p:spPr>
        <p:txBody>
          <a:bodyPr/>
          <a:lstStyle/>
          <a:p>
            <a:r>
              <a:rPr lang="ar-SA" sz="6600" b="1" dirty="0">
                <a:solidFill>
                  <a:srgbClr val="FFFFFF"/>
                </a:solidFill>
                <a:effectLst>
                  <a:glow rad="177800">
                    <a:schemeClr val="tx1">
                      <a:alpha val="91000"/>
                    </a:schemeClr>
                  </a:glow>
                </a:effectLst>
                <a:cs typeface="Arial" charset="0"/>
              </a:rPr>
              <a:t>المسيحي والعهد الموسوي</a:t>
            </a:r>
            <a:endParaRPr lang="en-US" sz="6600" dirty="0">
              <a:effectLst>
                <a:glow rad="177800">
                  <a:schemeClr val="tx1">
                    <a:alpha val="91000"/>
                  </a:schemeClr>
                </a:glow>
              </a:effectLst>
            </a:endParaRPr>
          </a:p>
        </p:txBody>
      </p:sp>
      <p:sp>
        <p:nvSpPr>
          <p:cNvPr id="7" name="Rectangle 6">
            <a:extLst>
              <a:ext uri="{FF2B5EF4-FFF2-40B4-BE49-F238E27FC236}">
                <a16:creationId xmlns:a16="http://schemas.microsoft.com/office/drawing/2014/main" id="{65B09344-A1F3-6E48-806A-4C4277EB9EDD}"/>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extLst>
      <p:ext uri="{BB962C8B-B14F-4D97-AF65-F5344CB8AC3E}">
        <p14:creationId xmlns:p14="http://schemas.microsoft.com/office/powerpoint/2010/main" val="7493192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3" name="Text Box 3"/>
          <p:cNvSpPr txBox="1">
            <a:spLocks noChangeArrowheads="1"/>
          </p:cNvSpPr>
          <p:nvPr/>
        </p:nvSpPr>
        <p:spPr bwMode="auto">
          <a:xfrm>
            <a:off x="8207044" y="0"/>
            <a:ext cx="8563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113 أ</a:t>
            </a:r>
            <a:endParaRPr kumimoji="0" lang="en-US" altLang="zh-CN"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494594" name="Group 126"/>
          <p:cNvGrpSpPr>
            <a:grpSpLocks/>
          </p:cNvGrpSpPr>
          <p:nvPr/>
        </p:nvGrpSpPr>
        <p:grpSpPr bwMode="auto">
          <a:xfrm>
            <a:off x="0" y="396875"/>
            <a:ext cx="9144000" cy="6461125"/>
            <a:chOff x="0" y="250"/>
            <a:chExt cx="5760" cy="3039"/>
          </a:xfrm>
        </p:grpSpPr>
        <p:grpSp>
          <p:nvGrpSpPr>
            <p:cNvPr id="494597" name="Group 72"/>
            <p:cNvGrpSpPr>
              <a:grpSpLocks/>
            </p:cNvGrpSpPr>
            <p:nvPr/>
          </p:nvGrpSpPr>
          <p:grpSpPr bwMode="auto">
            <a:xfrm>
              <a:off x="0" y="250"/>
              <a:ext cx="336" cy="384"/>
              <a:chOff x="0" y="0"/>
              <a:chExt cx="240" cy="470"/>
            </a:xfrm>
          </p:grpSpPr>
          <p:sp>
            <p:nvSpPr>
              <p:cNvPr id="494633" name="Rectangle 50"/>
              <p:cNvSpPr>
                <a:spLocks noChangeArrowheads="1"/>
              </p:cNvSpPr>
              <p:nvPr/>
            </p:nvSpPr>
            <p:spPr bwMode="auto">
              <a:xfrm>
                <a:off x="32" y="0"/>
                <a:ext cx="176" cy="378"/>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1F7E9"/>
                    </a:solidFill>
                    <a:effectLst/>
                    <a:uLnTx/>
                    <a:uFillTx/>
                    <a:latin typeface="Arial Narrow" charset="0"/>
                    <a:ea typeface="ＭＳ Ｐゴシック" charset="0"/>
                    <a:cs typeface="Times New Roman" charset="0"/>
                  </a:rPr>
                  <a:t>#</a:t>
                </a:r>
              </a:p>
            </p:txBody>
          </p:sp>
          <p:sp>
            <p:nvSpPr>
              <p:cNvPr id="494634" name="Rectangle 71"/>
              <p:cNvSpPr>
                <a:spLocks noChangeArrowheads="1"/>
              </p:cNvSpPr>
              <p:nvPr/>
            </p:nvSpPr>
            <p:spPr bwMode="auto">
              <a:xfrm>
                <a:off x="0" y="0"/>
                <a:ext cx="240"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598" name="Group 74"/>
            <p:cNvGrpSpPr>
              <a:grpSpLocks/>
            </p:cNvGrpSpPr>
            <p:nvPr/>
          </p:nvGrpSpPr>
          <p:grpSpPr bwMode="auto">
            <a:xfrm>
              <a:off x="336" y="250"/>
              <a:ext cx="2611" cy="384"/>
              <a:chOff x="240" y="0"/>
              <a:chExt cx="1864" cy="470"/>
            </a:xfrm>
          </p:grpSpPr>
          <p:sp>
            <p:nvSpPr>
              <p:cNvPr id="494631" name="Rectangle 51"/>
              <p:cNvSpPr>
                <a:spLocks noChangeArrowheads="1"/>
              </p:cNvSpPr>
              <p:nvPr/>
            </p:nvSpPr>
            <p:spPr bwMode="auto">
              <a:xfrm>
                <a:off x="272" y="0"/>
                <a:ext cx="1800" cy="378"/>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1F7E9"/>
                    </a:solidFill>
                    <a:effectLst/>
                    <a:uLnTx/>
                    <a:uFillTx/>
                    <a:latin typeface="Arial Narrow" charset="0"/>
                    <a:ea typeface="ＭＳ Ｐゴシック" charset="0"/>
                    <a:cs typeface="Times New Roman" charset="0"/>
                  </a:rPr>
                  <a:t>وصايا العهد القديم</a:t>
                </a:r>
                <a:endParaRPr kumimoji="0" lang="en-US" altLang="zh-CN" sz="2400" b="1" i="0" u="none" strike="noStrike" kern="1200" cap="none" spc="0" normalizeH="0" baseline="0" noProof="0" dirty="0">
                  <a:ln>
                    <a:noFill/>
                  </a:ln>
                  <a:solidFill>
                    <a:srgbClr val="F1F7E9"/>
                  </a:solidFill>
                  <a:effectLst/>
                  <a:uLnTx/>
                  <a:uFillTx/>
                  <a:latin typeface="Arial Narrow" charset="0"/>
                  <a:ea typeface="ＭＳ Ｐゴシック" charset="0"/>
                  <a:cs typeface="Times New Roman" charset="0"/>
                </a:endParaRPr>
              </a:p>
            </p:txBody>
          </p:sp>
          <p:sp>
            <p:nvSpPr>
              <p:cNvPr id="494632" name="Rectangle 73"/>
              <p:cNvSpPr>
                <a:spLocks noChangeArrowheads="1"/>
              </p:cNvSpPr>
              <p:nvPr/>
            </p:nvSpPr>
            <p:spPr bwMode="auto">
              <a:xfrm>
                <a:off x="240" y="0"/>
                <a:ext cx="1864"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599" name="Group 76"/>
            <p:cNvGrpSpPr>
              <a:grpSpLocks/>
            </p:cNvGrpSpPr>
            <p:nvPr/>
          </p:nvGrpSpPr>
          <p:grpSpPr bwMode="auto">
            <a:xfrm>
              <a:off x="2947" y="250"/>
              <a:ext cx="2813" cy="384"/>
              <a:chOff x="2104" y="0"/>
              <a:chExt cx="2008" cy="470"/>
            </a:xfrm>
          </p:grpSpPr>
          <p:sp>
            <p:nvSpPr>
              <p:cNvPr id="494629" name="Rectangle 52"/>
              <p:cNvSpPr>
                <a:spLocks noChangeArrowheads="1"/>
              </p:cNvSpPr>
              <p:nvPr/>
            </p:nvSpPr>
            <p:spPr bwMode="auto">
              <a:xfrm>
                <a:off x="2136" y="0"/>
                <a:ext cx="1944" cy="378"/>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F1F7E9"/>
                    </a:solidFill>
                    <a:effectLst/>
                    <a:uLnTx/>
                    <a:uFillTx/>
                    <a:latin typeface="Arial Narrow" charset="0"/>
                    <a:ea typeface="ＭＳ Ｐゴシック" charset="0"/>
                    <a:cs typeface="Times New Roman" charset="0"/>
                  </a:rPr>
                  <a:t> </a:t>
                </a:r>
                <a:r>
                  <a:rPr kumimoji="0" lang="ar-JO" altLang="zh-CN" sz="2400" b="1" i="0" u="none" strike="noStrike" kern="1200" cap="none" spc="0" normalizeH="0" baseline="0" noProof="0" dirty="0">
                    <a:ln>
                      <a:noFill/>
                    </a:ln>
                    <a:solidFill>
                      <a:srgbClr val="F1F7E9"/>
                    </a:solidFill>
                    <a:effectLst/>
                    <a:uLnTx/>
                    <a:uFillTx/>
                    <a:latin typeface="Arial Narrow" charset="0"/>
                    <a:ea typeface="ＭＳ Ｐゴシック" charset="0"/>
                    <a:cs typeface="Times New Roman" charset="0"/>
                  </a:rPr>
                  <a:t>تكرارات العهد الجديد</a:t>
                </a:r>
                <a:endParaRPr kumimoji="0" lang="en-US" altLang="zh-CN" sz="2400" b="1" i="0" u="none" strike="noStrike" kern="1200" cap="none" spc="0" normalizeH="0" baseline="0" noProof="0" dirty="0">
                  <a:ln>
                    <a:noFill/>
                  </a:ln>
                  <a:solidFill>
                    <a:srgbClr val="F1F7E9"/>
                  </a:solidFill>
                  <a:effectLst/>
                  <a:uLnTx/>
                  <a:uFillTx/>
                  <a:latin typeface="Arial Narrow" charset="0"/>
                  <a:ea typeface="ＭＳ Ｐゴシック" charset="0"/>
                  <a:cs typeface="Times New Roman" charset="0"/>
                </a:endParaRPr>
              </a:p>
            </p:txBody>
          </p:sp>
          <p:sp>
            <p:nvSpPr>
              <p:cNvPr id="494630" name="Rectangle 75"/>
              <p:cNvSpPr>
                <a:spLocks noChangeArrowheads="1"/>
              </p:cNvSpPr>
              <p:nvPr/>
            </p:nvSpPr>
            <p:spPr bwMode="auto">
              <a:xfrm>
                <a:off x="2104" y="0"/>
                <a:ext cx="2008"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00" name="Group 125"/>
            <p:cNvGrpSpPr>
              <a:grpSpLocks/>
            </p:cNvGrpSpPr>
            <p:nvPr/>
          </p:nvGrpSpPr>
          <p:grpSpPr bwMode="auto">
            <a:xfrm>
              <a:off x="0" y="1877"/>
              <a:ext cx="5760" cy="1412"/>
              <a:chOff x="0" y="634"/>
              <a:chExt cx="5760" cy="1412"/>
            </a:xfrm>
          </p:grpSpPr>
          <p:grpSp>
            <p:nvGrpSpPr>
              <p:cNvPr id="494611" name="Group 78"/>
              <p:cNvGrpSpPr>
                <a:grpSpLocks/>
              </p:cNvGrpSpPr>
              <p:nvPr/>
            </p:nvGrpSpPr>
            <p:grpSpPr bwMode="auto">
              <a:xfrm>
                <a:off x="0" y="634"/>
                <a:ext cx="336" cy="784"/>
                <a:chOff x="0" y="470"/>
                <a:chExt cx="240" cy="960"/>
              </a:xfrm>
            </p:grpSpPr>
            <p:sp>
              <p:nvSpPr>
                <p:cNvPr id="494627" name="Rectangle 53"/>
                <p:cNvSpPr>
                  <a:spLocks noChangeArrowheads="1"/>
                </p:cNvSpPr>
                <p:nvPr/>
              </p:nvSpPr>
              <p:spPr bwMode="auto">
                <a:xfrm>
                  <a:off x="32" y="470"/>
                  <a:ext cx="176" cy="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5</a:t>
                  </a:r>
                  <a:endParaRPr kumimoji="0" lang="en-US"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8" name="Rectangle 77"/>
                <p:cNvSpPr>
                  <a:spLocks noChangeArrowheads="1"/>
                </p:cNvSpPr>
                <p:nvPr/>
              </p:nvSpPr>
              <p:spPr bwMode="auto">
                <a:xfrm>
                  <a:off x="0" y="470"/>
                  <a:ext cx="240" cy="96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12" name="Group 80"/>
              <p:cNvGrpSpPr>
                <a:grpSpLocks/>
              </p:cNvGrpSpPr>
              <p:nvPr/>
            </p:nvGrpSpPr>
            <p:grpSpPr bwMode="auto">
              <a:xfrm>
                <a:off x="336" y="634"/>
                <a:ext cx="2611" cy="784"/>
                <a:chOff x="240" y="470"/>
                <a:chExt cx="1864" cy="960"/>
              </a:xfrm>
            </p:grpSpPr>
            <p:sp>
              <p:nvSpPr>
                <p:cNvPr id="494625" name="Rectangle 54"/>
                <p:cNvSpPr>
                  <a:spLocks noChangeArrowheads="1"/>
                </p:cNvSpPr>
                <p:nvPr/>
              </p:nvSpPr>
              <p:spPr bwMode="auto">
                <a:xfrm>
                  <a:off x="272" y="470"/>
                  <a:ext cx="1800" cy="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3300"/>
                      </a:solidFill>
                      <a:effectLst/>
                      <a:uLnTx/>
                      <a:uFillTx/>
                      <a:latin typeface="Arial Narrow" charset="0"/>
                      <a:ea typeface="ＭＳ Ｐゴシック" charset="0"/>
                      <a:cs typeface="Times New Roman" charset="0"/>
                    </a:rPr>
                    <a:t> </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أَكْرِمْ أَبَاكَ وَأُمَّكَ لِكَيْ تَطُولَ أَيَّامُكَ عَلَى ٱلْأَرْضِ ٱلَّتِي يُعْطِيكَ ٱلرَّبُّ إِلَهُكَ.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(خر 20: 12).</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6" name="Rectangle 79"/>
                <p:cNvSpPr>
                  <a:spLocks noChangeArrowheads="1"/>
                </p:cNvSpPr>
                <p:nvPr/>
              </p:nvSpPr>
              <p:spPr bwMode="auto">
                <a:xfrm>
                  <a:off x="240" y="470"/>
                  <a:ext cx="1864" cy="96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13" name="Group 82"/>
              <p:cNvGrpSpPr>
                <a:grpSpLocks/>
              </p:cNvGrpSpPr>
              <p:nvPr/>
            </p:nvGrpSpPr>
            <p:grpSpPr bwMode="auto">
              <a:xfrm>
                <a:off x="2947" y="634"/>
                <a:ext cx="2813" cy="784"/>
                <a:chOff x="2104" y="470"/>
                <a:chExt cx="2008" cy="960"/>
              </a:xfrm>
            </p:grpSpPr>
            <p:sp>
              <p:nvSpPr>
                <p:cNvPr id="494623" name="Rectangle 55"/>
                <p:cNvSpPr>
                  <a:spLocks noChangeArrowheads="1"/>
                </p:cNvSpPr>
                <p:nvPr/>
              </p:nvSpPr>
              <p:spPr bwMode="auto">
                <a:xfrm>
                  <a:off x="2136" y="470"/>
                  <a:ext cx="1944" cy="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Narrow" charset="0"/>
                      <a:ea typeface="ＭＳ Ｐゴシック" charset="0"/>
                      <a:cs typeface="Times New Roman" charset="0"/>
                    </a:rPr>
                    <a:t> أَيُّهَا ٱلْأَوْلَادُ أَطِيعُوا وَالِدِيكُمْ فِي ٱلرَّبِّ لِأَنَّ هَذَا حَقٌّ. </a:t>
                  </a:r>
                  <a:r>
                    <a:rPr lang="ar-JO" altLang="zh-CN" sz="2000" b="1" dirty="0">
                      <a:solidFill>
                        <a:srgbClr val="003300"/>
                      </a:solidFill>
                      <a:latin typeface="Arial Narrow" charset="0"/>
                      <a:ea typeface="ＭＳ Ｐゴシック" charset="0"/>
                      <a:cs typeface="Times New Roman" charset="0"/>
                    </a:rPr>
                    <a:t>أكرم</a:t>
                  </a:r>
                  <a:r>
                    <a:rPr kumimoji="0" lang="ar-JO" altLang="zh-CN" sz="2000" b="1" i="0" u="none" strike="noStrike" kern="1200" cap="none" spc="0" normalizeH="0" baseline="0" noProof="0" dirty="0">
                      <a:ln>
                        <a:noFill/>
                      </a:ln>
                      <a:solidFill>
                        <a:srgbClr val="003300"/>
                      </a:solidFill>
                      <a:effectLst/>
                      <a:uLnTx/>
                      <a:uFillTx/>
                      <a:latin typeface="Arial Narrow" charset="0"/>
                      <a:ea typeface="ＭＳ Ｐゴシック" charset="0"/>
                      <a:cs typeface="Times New Roman" charset="0"/>
                    </a:rPr>
                    <a:t> أَبَاكَ وَأُمَّكَ</a:t>
                  </a:r>
                  <a:r>
                    <a:rPr lang="ar-JO" altLang="zh-CN" sz="2000" b="1" dirty="0">
                      <a:solidFill>
                        <a:srgbClr val="003300"/>
                      </a:solidFill>
                      <a:latin typeface="Arial Narrow" charset="0"/>
                      <a:ea typeface="ＭＳ Ｐゴシック" charset="0"/>
                      <a:cs typeface="Times New Roman" charset="0"/>
                    </a:rPr>
                    <a:t> </a:t>
                  </a:r>
                  <a:r>
                    <a:rPr kumimoji="0" lang="ar-JO" altLang="zh-CN" sz="2000" b="1" i="0" u="none" strike="noStrike" kern="1200" cap="none" spc="0" normalizeH="0" baseline="0" noProof="0" dirty="0">
                      <a:ln>
                        <a:noFill/>
                      </a:ln>
                      <a:solidFill>
                        <a:srgbClr val="003300"/>
                      </a:solidFill>
                      <a:effectLst/>
                      <a:uLnTx/>
                      <a:uFillTx/>
                      <a:latin typeface="Arial Narrow" charset="0"/>
                      <a:ea typeface="ＭＳ Ｐゴシック" charset="0"/>
                      <a:cs typeface="Times New Roman" charset="0"/>
                    </a:rPr>
                    <a:t>ٱلَّتِي هِيَ أَوَّلُ وَصِيَّةٍ بِوَعْدٍ لِكَيْ يَكُونَ لَكُمْ خَيْرٌ وَتَكُونُوا طِوَالَ ٱلْأَعْمَارِ عَلَى ٱلْأَرْضِ.        (أف 6: 1- 3؛ مت 15: 4-6؛ 19: 19؛ مر 7: 10؛ 10: 19؛ 6 مرات).</a:t>
                  </a:r>
                </a:p>
              </p:txBody>
            </p:sp>
            <p:sp>
              <p:nvSpPr>
                <p:cNvPr id="494624" name="Rectangle 81"/>
                <p:cNvSpPr>
                  <a:spLocks noChangeArrowheads="1"/>
                </p:cNvSpPr>
                <p:nvPr/>
              </p:nvSpPr>
              <p:spPr bwMode="auto">
                <a:xfrm>
                  <a:off x="2104" y="470"/>
                  <a:ext cx="2008" cy="96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14" name="Group 84"/>
              <p:cNvGrpSpPr>
                <a:grpSpLocks/>
              </p:cNvGrpSpPr>
              <p:nvPr/>
            </p:nvGrpSpPr>
            <p:grpSpPr bwMode="auto">
              <a:xfrm>
                <a:off x="0" y="1418"/>
                <a:ext cx="336" cy="628"/>
                <a:chOff x="0" y="1430"/>
                <a:chExt cx="240" cy="768"/>
              </a:xfrm>
            </p:grpSpPr>
            <p:sp>
              <p:nvSpPr>
                <p:cNvPr id="494621" name="Rectangle 56"/>
                <p:cNvSpPr>
                  <a:spLocks noChangeArrowheads="1"/>
                </p:cNvSpPr>
                <p:nvPr/>
              </p:nvSpPr>
              <p:spPr bwMode="auto">
                <a:xfrm>
                  <a:off x="32" y="1430"/>
                  <a:ext cx="176"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6</a:t>
                  </a:r>
                  <a:endParaRPr kumimoji="0" lang="en-US"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2" name="Rectangle 83"/>
                <p:cNvSpPr>
                  <a:spLocks noChangeArrowheads="1"/>
                </p:cNvSpPr>
                <p:nvPr/>
              </p:nvSpPr>
              <p:spPr bwMode="auto">
                <a:xfrm>
                  <a:off x="0" y="1430"/>
                  <a:ext cx="240"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15" name="Group 86"/>
              <p:cNvGrpSpPr>
                <a:grpSpLocks/>
              </p:cNvGrpSpPr>
              <p:nvPr/>
            </p:nvGrpSpPr>
            <p:grpSpPr bwMode="auto">
              <a:xfrm>
                <a:off x="336" y="1418"/>
                <a:ext cx="2611" cy="628"/>
                <a:chOff x="240" y="1430"/>
                <a:chExt cx="1864" cy="768"/>
              </a:xfrm>
            </p:grpSpPr>
            <p:sp>
              <p:nvSpPr>
                <p:cNvPr id="494619" name="Rectangle 57"/>
                <p:cNvSpPr>
                  <a:spLocks noChangeArrowheads="1"/>
                </p:cNvSpPr>
                <p:nvPr/>
              </p:nvSpPr>
              <p:spPr bwMode="auto">
                <a:xfrm>
                  <a:off x="272" y="1430"/>
                  <a:ext cx="1800"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تَقْتُلْ.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20: 13).</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0" name="Rectangle 85"/>
                <p:cNvSpPr>
                  <a:spLocks noChangeArrowheads="1"/>
                </p:cNvSpPr>
                <p:nvPr/>
              </p:nvSpPr>
              <p:spPr bwMode="auto">
                <a:xfrm>
                  <a:off x="240" y="1430"/>
                  <a:ext cx="1864"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16" name="Group 88"/>
              <p:cNvGrpSpPr>
                <a:grpSpLocks/>
              </p:cNvGrpSpPr>
              <p:nvPr/>
            </p:nvGrpSpPr>
            <p:grpSpPr bwMode="auto">
              <a:xfrm>
                <a:off x="2947" y="1418"/>
                <a:ext cx="2813" cy="628"/>
                <a:chOff x="2104" y="1430"/>
                <a:chExt cx="2008" cy="768"/>
              </a:xfrm>
            </p:grpSpPr>
            <p:sp>
              <p:nvSpPr>
                <p:cNvPr id="494617" name="Rectangle 58"/>
                <p:cNvSpPr>
                  <a:spLocks noChangeArrowheads="1"/>
                </p:cNvSpPr>
                <p:nvPr/>
              </p:nvSpPr>
              <p:spPr bwMode="auto">
                <a:xfrm>
                  <a:off x="2136" y="1430"/>
                  <a:ext cx="1944"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 مَنْ يُبْغِضُ أَخَاهُ فَهُوَ قَاتِلُ نَفْسٍ وَأَنْتُمْ تَعْلَمُونَ أَنَّ كُلَّ قَاتِلِ نَفْسٍ لَيْسَ لَهُ حَيَاةٌ أَبَدِيَّةٌ ثَابِتَةٌ فِيهِ. </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(1يو 3: 15؛ قارن مت 19: 18؛ مر 10: 19؛ لو 18: 20؛ رو 13: 9؛ يع 2: 11؛ 6 مرات).</a:t>
                  </a:r>
                </a:p>
              </p:txBody>
            </p:sp>
            <p:sp>
              <p:nvSpPr>
                <p:cNvPr id="494618" name="Rectangle 87"/>
                <p:cNvSpPr>
                  <a:spLocks noChangeArrowheads="1"/>
                </p:cNvSpPr>
                <p:nvPr/>
              </p:nvSpPr>
              <p:spPr bwMode="auto">
                <a:xfrm>
                  <a:off x="2104" y="1430"/>
                  <a:ext cx="2008"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grpSp>
          <p:nvGrpSpPr>
            <p:cNvPr id="494601" name="Group 115"/>
            <p:cNvGrpSpPr>
              <a:grpSpLocks/>
            </p:cNvGrpSpPr>
            <p:nvPr/>
          </p:nvGrpSpPr>
          <p:grpSpPr bwMode="auto">
            <a:xfrm>
              <a:off x="0" y="593"/>
              <a:ext cx="5760" cy="1283"/>
              <a:chOff x="0" y="2990"/>
              <a:chExt cx="5760" cy="1283"/>
            </a:xfrm>
          </p:grpSpPr>
          <p:grpSp>
            <p:nvGrpSpPr>
              <p:cNvPr id="494602" name="Group 116"/>
              <p:cNvGrpSpPr>
                <a:grpSpLocks/>
              </p:cNvGrpSpPr>
              <p:nvPr/>
            </p:nvGrpSpPr>
            <p:grpSpPr bwMode="auto">
              <a:xfrm>
                <a:off x="0" y="2990"/>
                <a:ext cx="336" cy="1283"/>
                <a:chOff x="0" y="2922"/>
                <a:chExt cx="240" cy="1388"/>
              </a:xfrm>
            </p:grpSpPr>
            <p:sp>
              <p:nvSpPr>
                <p:cNvPr id="494609" name="Rectangle 117"/>
                <p:cNvSpPr>
                  <a:spLocks noChangeArrowheads="1"/>
                </p:cNvSpPr>
                <p:nvPr/>
              </p:nvSpPr>
              <p:spPr bwMode="auto">
                <a:xfrm>
                  <a:off x="32" y="2966"/>
                  <a:ext cx="176" cy="1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4</a:t>
                  </a:r>
                  <a:endParaRPr kumimoji="0" lang="en-US" altLang="zh-CN" sz="18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4610" name="Rectangle 118"/>
                <p:cNvSpPr>
                  <a:spLocks noChangeArrowheads="1"/>
                </p:cNvSpPr>
                <p:nvPr/>
              </p:nvSpPr>
              <p:spPr bwMode="auto">
                <a:xfrm>
                  <a:off x="0" y="2922"/>
                  <a:ext cx="240" cy="138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03" name="Group 119"/>
              <p:cNvGrpSpPr>
                <a:grpSpLocks/>
              </p:cNvGrpSpPr>
              <p:nvPr/>
            </p:nvGrpSpPr>
            <p:grpSpPr bwMode="auto">
              <a:xfrm>
                <a:off x="336" y="3030"/>
                <a:ext cx="2611" cy="1242"/>
                <a:chOff x="240" y="2966"/>
                <a:chExt cx="1864" cy="1344"/>
              </a:xfrm>
            </p:grpSpPr>
            <p:sp>
              <p:nvSpPr>
                <p:cNvPr id="494607" name="Rectangle 120"/>
                <p:cNvSpPr>
                  <a:spLocks noChangeArrowheads="1"/>
                </p:cNvSpPr>
                <p:nvPr/>
              </p:nvSpPr>
              <p:spPr bwMode="auto">
                <a:xfrm>
                  <a:off x="243" y="2966"/>
                  <a:ext cx="1829" cy="1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اُذْكُرْ يَوْمَ ٱلسَّبْتِ لِتُقَدِّسَهُ سِتَّةَ أَيَّامٍ تَعْمَلُ وَتَصْنَعُ جَمِيعَ عَمَلِكَ وَأَمَّا ٱلْيَوْمُ ٱلسَّابِعُ فَفِيهِ سَبْتٌ لِلرَّبِّ إِلَهِكَ. لَا تَصْنَعْ عَمَلًا مَّا أَنْتَ وَٱبْنُكَ وَٱبْنَتُكَ وَعَبْدُكَ وَأَمَتُكَ وَبَهِيمَتُكَ وَنَزِيلُكَ ٱلَّذِي دَاخِلَ أَبْوَابِكَ. لِأَنْ فِي سِتَّةِ أَيَّامٍ صَنَعَ ٱلرَّبُّ ٱلسَّمَاءَ وَٱلْأَرْضَ وَٱلْبَحْرَ وَكُلَّ مَا فِيهَا وَٱسْتَرَاحَ فِي ٱلْيَوْمِ ٱلسَّابِعِ. لِذَلِكَ بَارَكَ ٱلرَّبُّ يَوْمَ ٱلسَّبْتِ وَقَدَّسَهُ. (خر 8:20- 11).</a:t>
                  </a:r>
                  <a:endParaRPr kumimoji="0" lang="en-US" altLang="zh-CN" sz="18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4608" name="Rectangle 121"/>
                <p:cNvSpPr>
                  <a:spLocks noChangeArrowheads="1"/>
                </p:cNvSpPr>
                <p:nvPr/>
              </p:nvSpPr>
              <p:spPr bwMode="auto">
                <a:xfrm>
                  <a:off x="240" y="2966"/>
                  <a:ext cx="1864" cy="1344"/>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04" name="Group 122"/>
              <p:cNvGrpSpPr>
                <a:grpSpLocks/>
              </p:cNvGrpSpPr>
              <p:nvPr/>
            </p:nvGrpSpPr>
            <p:grpSpPr bwMode="auto">
              <a:xfrm>
                <a:off x="2947" y="3030"/>
                <a:ext cx="2813" cy="1242"/>
                <a:chOff x="2104" y="2966"/>
                <a:chExt cx="2008" cy="1344"/>
              </a:xfrm>
            </p:grpSpPr>
            <p:sp>
              <p:nvSpPr>
                <p:cNvPr id="494605" name="Rectangle 123"/>
                <p:cNvSpPr>
                  <a:spLocks noChangeArrowheads="1"/>
                </p:cNvSpPr>
                <p:nvPr/>
              </p:nvSpPr>
              <p:spPr bwMode="auto">
                <a:xfrm>
                  <a:off x="2136" y="3088"/>
                  <a:ext cx="1944" cy="1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Narrow" charset="0"/>
                      <a:ea typeface="宋体" charset="0"/>
                      <a:cs typeface="Arial" panose="020B0604020202020204" pitchFamily="34" charset="0"/>
                    </a:rPr>
                    <a:t>لا يوجد نص في العهد الجديد يطلب هذا من المسيحيين، ومع ذلك هناك مقطع واحد يحظر بوضوح هذه الممارسة كما هو مطلوب للمؤمنين.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Narrow" charset="0"/>
                      <a:ea typeface="宋体" charset="0"/>
                      <a:cs typeface="Arial" panose="020B0604020202020204" pitchFamily="34" charset="0"/>
                    </a:rPr>
                    <a:t>"فَلَا يَحْكُمْ عَلَيْكُمْ أَحَدٌ فِي أَكْلٍ أَوْ شُرْبٍ أَوْ مِنْ جِهَةِ عِيدٍ أَوْ هِلَالٍ أَوْ سَبْتٍ ٱلَّتِي هِيَ ظِلُّ ٱلْأُمُورِ ٱلْعَتِيدَةِ وَأَمَّا ٱلْجَسَدُ فَلِلْمَسِيحِ. (كو 2: 16- 17؛ صفر تكرار).</a:t>
                  </a:r>
                  <a:endParaRPr kumimoji="0" lang="en-US" altLang="zh-CN" sz="2000" b="1" i="0" u="none" strike="noStrike" kern="1200" cap="none" spc="0" normalizeH="0" baseline="0" noProof="0" dirty="0">
                    <a:ln>
                      <a:noFill/>
                    </a:ln>
                    <a:solidFill>
                      <a:srgbClr val="003300"/>
                    </a:solidFill>
                    <a:effectLst/>
                    <a:uLnTx/>
                    <a:uFillTx/>
                    <a:latin typeface="Arial Narrow" charset="0"/>
                    <a:ea typeface="宋体" charset="0"/>
                    <a:cs typeface="Arial" panose="020B0604020202020204" pitchFamily="34" charset="0"/>
                  </a:endParaRPr>
                </a:p>
              </p:txBody>
            </p:sp>
            <p:sp>
              <p:nvSpPr>
                <p:cNvPr id="494606" name="Rectangle 124"/>
                <p:cNvSpPr>
                  <a:spLocks noChangeArrowheads="1"/>
                </p:cNvSpPr>
                <p:nvPr/>
              </p:nvSpPr>
              <p:spPr bwMode="auto">
                <a:xfrm>
                  <a:off x="2104" y="2966"/>
                  <a:ext cx="2008" cy="1344"/>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grpSp>
      <p:sp>
        <p:nvSpPr>
          <p:cNvPr id="56484" name="Oval 164"/>
          <p:cNvSpPr>
            <a:spLocks noChangeArrowheads="1"/>
          </p:cNvSpPr>
          <p:nvPr/>
        </p:nvSpPr>
        <p:spPr bwMode="auto">
          <a:xfrm>
            <a:off x="4572000" y="1731238"/>
            <a:ext cx="4572000" cy="469001"/>
          </a:xfrm>
          <a:prstGeom prst="ellipse">
            <a:avLst/>
          </a:prstGeom>
          <a:noFill/>
          <a:ln w="76200" cap="sq">
            <a:solidFill>
              <a:srgbClr val="FF0000"/>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sp>
        <p:nvSpPr>
          <p:cNvPr id="56486" name="Rectangle 166"/>
          <p:cNvSpPr>
            <a:spLocks noGrp="1" noChangeArrowheads="1"/>
          </p:cNvSpPr>
          <p:nvPr>
            <p:ph type="title"/>
          </p:nvPr>
        </p:nvSpPr>
        <p:spPr>
          <a:xfrm>
            <a:off x="-228600" y="0"/>
            <a:ext cx="8458200" cy="533400"/>
          </a:xfrm>
        </p:spPr>
        <p:txBody>
          <a:bodyPr/>
          <a:lstStyle/>
          <a:p>
            <a:pPr>
              <a:defRPr/>
            </a:pPr>
            <a:r>
              <a:rPr lang="ar-JO" altLang="zh-CN" sz="4000" dirty="0">
                <a:solidFill>
                  <a:schemeClr val="accent2"/>
                </a:solidFill>
                <a:latin typeface="Arial" panose="020B0604020202020204" pitchFamily="34" charset="0"/>
                <a:ea typeface="SimSun" charset="0"/>
                <a:cs typeface="Arial" panose="020B0604020202020204" pitchFamily="34" charset="0"/>
              </a:rPr>
              <a:t>الوصايا العشر</a:t>
            </a:r>
            <a:endParaRPr lang="en-US" sz="4000" dirty="0">
              <a:solidFill>
                <a:schemeClr val="accent2"/>
              </a:solidFill>
              <a:latin typeface="Arial" panose="020B0604020202020204" pitchFamily="34" charset="0"/>
              <a:ea typeface="SimSun" charset="0"/>
              <a:cs typeface="Arial" panose="020B0604020202020204" pitchFamily="34" charset="0"/>
            </a:endParaRPr>
          </a:p>
        </p:txBody>
      </p:sp>
    </p:spTree>
    <p:extLst>
      <p:ext uri="{BB962C8B-B14F-4D97-AF65-F5344CB8AC3E}">
        <p14:creationId xmlns:p14="http://schemas.microsoft.com/office/powerpoint/2010/main" val="371801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484"/>
                                        </p:tgtEl>
                                        <p:attrNameLst>
                                          <p:attrName>style.visibility</p:attrName>
                                        </p:attrNameLst>
                                      </p:cBhvr>
                                      <p:to>
                                        <p:strVal val="visible"/>
                                      </p:to>
                                    </p:set>
                                    <p:animEffect transition="in" filter="dissolve">
                                      <p:cBhvr>
                                        <p:cTn id="7" dur="500"/>
                                        <p:tgtEl>
                                          <p:spTgt spid="56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8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6641" name="Text Box 3"/>
          <p:cNvSpPr txBox="1">
            <a:spLocks noChangeArrowheads="1"/>
          </p:cNvSpPr>
          <p:nvPr/>
        </p:nvSpPr>
        <p:spPr bwMode="auto">
          <a:xfrm>
            <a:off x="8283244" y="0"/>
            <a:ext cx="8563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113 أ</a:t>
            </a:r>
            <a:endParaRPr kumimoji="0" lang="en-US" altLang="zh-CN"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496642" name="Group 70"/>
          <p:cNvGrpSpPr>
            <a:grpSpLocks/>
          </p:cNvGrpSpPr>
          <p:nvPr/>
        </p:nvGrpSpPr>
        <p:grpSpPr bwMode="auto">
          <a:xfrm>
            <a:off x="0" y="396875"/>
            <a:ext cx="9144000" cy="6461125"/>
            <a:chOff x="0" y="250"/>
            <a:chExt cx="5760" cy="2657"/>
          </a:xfrm>
        </p:grpSpPr>
        <p:grpSp>
          <p:nvGrpSpPr>
            <p:cNvPr id="496644" name="Group 5"/>
            <p:cNvGrpSpPr>
              <a:grpSpLocks/>
            </p:cNvGrpSpPr>
            <p:nvPr/>
          </p:nvGrpSpPr>
          <p:grpSpPr bwMode="auto">
            <a:xfrm>
              <a:off x="0" y="250"/>
              <a:ext cx="336" cy="384"/>
              <a:chOff x="0" y="0"/>
              <a:chExt cx="240" cy="470"/>
            </a:xfrm>
          </p:grpSpPr>
          <p:sp>
            <p:nvSpPr>
              <p:cNvPr id="496687" name="Rectangle 6"/>
              <p:cNvSpPr>
                <a:spLocks noChangeArrowheads="1"/>
              </p:cNvSpPr>
              <p:nvPr/>
            </p:nvSpPr>
            <p:spPr bwMode="auto">
              <a:xfrm>
                <a:off x="32" y="0"/>
                <a:ext cx="176"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1F7E9"/>
                    </a:solidFill>
                    <a:effectLst/>
                    <a:uLnTx/>
                    <a:uFillTx/>
                    <a:latin typeface="Arial Narrow" charset="0"/>
                    <a:ea typeface="ＭＳ Ｐゴシック" charset="0"/>
                    <a:cs typeface="Times New Roman" charset="0"/>
                  </a:rPr>
                  <a:t>#</a:t>
                </a:r>
              </a:p>
            </p:txBody>
          </p:sp>
          <p:sp>
            <p:nvSpPr>
              <p:cNvPr id="496688" name="Rectangle 7"/>
              <p:cNvSpPr>
                <a:spLocks noChangeArrowheads="1"/>
              </p:cNvSpPr>
              <p:nvPr/>
            </p:nvSpPr>
            <p:spPr bwMode="auto">
              <a:xfrm>
                <a:off x="0" y="0"/>
                <a:ext cx="240" cy="470"/>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45" name="Group 8"/>
            <p:cNvGrpSpPr>
              <a:grpSpLocks/>
            </p:cNvGrpSpPr>
            <p:nvPr/>
          </p:nvGrpSpPr>
          <p:grpSpPr bwMode="auto">
            <a:xfrm>
              <a:off x="336" y="250"/>
              <a:ext cx="2611" cy="384"/>
              <a:chOff x="240" y="0"/>
              <a:chExt cx="1864" cy="470"/>
            </a:xfrm>
          </p:grpSpPr>
          <p:sp>
            <p:nvSpPr>
              <p:cNvPr id="496685" name="Rectangle 9"/>
              <p:cNvSpPr>
                <a:spLocks noChangeArrowheads="1"/>
              </p:cNvSpPr>
              <p:nvPr/>
            </p:nvSpPr>
            <p:spPr bwMode="auto">
              <a:xfrm>
                <a:off x="272" y="0"/>
                <a:ext cx="1800"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F1F7E9"/>
                    </a:solidFill>
                    <a:effectLst/>
                    <a:uLnTx/>
                    <a:uFillTx/>
                    <a:latin typeface="Arial Narrow" charset="0"/>
                    <a:ea typeface="ＭＳ Ｐゴシック" charset="0"/>
                    <a:cs typeface="Times New Roman" charset="0"/>
                  </a:rPr>
                  <a:t>وصايا العهد القديم</a:t>
                </a:r>
                <a:endParaRPr kumimoji="0" lang="en-US" altLang="zh-CN" sz="2800" b="1" i="0" u="none" strike="noStrike" kern="1200" cap="none" spc="0" normalizeH="0" baseline="0" noProof="0" dirty="0">
                  <a:ln>
                    <a:noFill/>
                  </a:ln>
                  <a:solidFill>
                    <a:srgbClr val="F1F7E9"/>
                  </a:solidFill>
                  <a:effectLst/>
                  <a:uLnTx/>
                  <a:uFillTx/>
                  <a:latin typeface="Arial Narrow" charset="0"/>
                  <a:ea typeface="ＭＳ Ｐゴシック" charset="0"/>
                  <a:cs typeface="Times New Roman" charset="0"/>
                </a:endParaRPr>
              </a:p>
            </p:txBody>
          </p:sp>
          <p:sp>
            <p:nvSpPr>
              <p:cNvPr id="496686" name="Rectangle 10"/>
              <p:cNvSpPr>
                <a:spLocks noChangeArrowheads="1"/>
              </p:cNvSpPr>
              <p:nvPr/>
            </p:nvSpPr>
            <p:spPr bwMode="auto">
              <a:xfrm>
                <a:off x="240" y="0"/>
                <a:ext cx="1864" cy="470"/>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46" name="Group 11"/>
            <p:cNvGrpSpPr>
              <a:grpSpLocks/>
            </p:cNvGrpSpPr>
            <p:nvPr/>
          </p:nvGrpSpPr>
          <p:grpSpPr bwMode="auto">
            <a:xfrm>
              <a:off x="2947" y="250"/>
              <a:ext cx="2813" cy="384"/>
              <a:chOff x="2104" y="0"/>
              <a:chExt cx="2008" cy="470"/>
            </a:xfrm>
          </p:grpSpPr>
          <p:sp>
            <p:nvSpPr>
              <p:cNvPr id="496683" name="Rectangle 12"/>
              <p:cNvSpPr>
                <a:spLocks noChangeArrowheads="1"/>
              </p:cNvSpPr>
              <p:nvPr/>
            </p:nvSpPr>
            <p:spPr bwMode="auto">
              <a:xfrm>
                <a:off x="2136" y="0"/>
                <a:ext cx="1944"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1F7E9"/>
                    </a:solidFill>
                    <a:effectLst/>
                    <a:uLnTx/>
                    <a:uFillTx/>
                    <a:latin typeface="Arial Narrow" charset="0"/>
                    <a:ea typeface="ＭＳ Ｐゴシック" charset="0"/>
                    <a:cs typeface="Times New Roman" charset="0"/>
                  </a:rPr>
                  <a:t> </a:t>
                </a:r>
                <a:r>
                  <a:rPr kumimoji="0" lang="ar-JO" altLang="zh-CN" sz="2800" b="1" i="0" u="none" strike="noStrike" kern="1200" cap="none" spc="0" normalizeH="0" baseline="0" noProof="0" dirty="0">
                    <a:ln>
                      <a:noFill/>
                    </a:ln>
                    <a:solidFill>
                      <a:srgbClr val="F1F7E9"/>
                    </a:solidFill>
                    <a:effectLst/>
                    <a:uLnTx/>
                    <a:uFillTx/>
                    <a:latin typeface="Arial Narrow" charset="0"/>
                    <a:ea typeface="ＭＳ Ｐゴシック" charset="0"/>
                    <a:cs typeface="Times New Roman" charset="0"/>
                  </a:rPr>
                  <a:t>تكرارات العهد الجديد</a:t>
                </a:r>
                <a:endParaRPr kumimoji="0" lang="en-US" altLang="zh-CN" sz="2800" b="1" i="0" u="none" strike="noStrike" kern="1200" cap="none" spc="0" normalizeH="0" baseline="0" noProof="0" dirty="0">
                  <a:ln>
                    <a:noFill/>
                  </a:ln>
                  <a:solidFill>
                    <a:srgbClr val="F1F7E9"/>
                  </a:solidFill>
                  <a:effectLst/>
                  <a:uLnTx/>
                  <a:uFillTx/>
                  <a:latin typeface="Arial Narrow" charset="0"/>
                  <a:ea typeface="ＭＳ Ｐゴシック" charset="0"/>
                  <a:cs typeface="Times New Roman" charset="0"/>
                </a:endParaRPr>
              </a:p>
            </p:txBody>
          </p:sp>
          <p:sp>
            <p:nvSpPr>
              <p:cNvPr id="496684" name="Rectangle 13"/>
              <p:cNvSpPr>
                <a:spLocks noChangeArrowheads="1"/>
              </p:cNvSpPr>
              <p:nvPr/>
            </p:nvSpPr>
            <p:spPr bwMode="auto">
              <a:xfrm>
                <a:off x="2104" y="0"/>
                <a:ext cx="2008" cy="470"/>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47" name="Group 32"/>
            <p:cNvGrpSpPr>
              <a:grpSpLocks/>
            </p:cNvGrpSpPr>
            <p:nvPr/>
          </p:nvGrpSpPr>
          <p:grpSpPr bwMode="auto">
            <a:xfrm>
              <a:off x="0" y="633"/>
              <a:ext cx="336" cy="549"/>
              <a:chOff x="0" y="2198"/>
              <a:chExt cx="240" cy="672"/>
            </a:xfrm>
          </p:grpSpPr>
          <p:sp>
            <p:nvSpPr>
              <p:cNvPr id="496681" name="Rectangle 33"/>
              <p:cNvSpPr>
                <a:spLocks noChangeArrowheads="1"/>
              </p:cNvSpPr>
              <p:nvPr/>
            </p:nvSpPr>
            <p:spPr bwMode="auto">
              <a:xfrm>
                <a:off x="32" y="2198"/>
                <a:ext cx="176" cy="672"/>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7</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82" name="Rectangle 34"/>
              <p:cNvSpPr>
                <a:spLocks noChangeArrowheads="1"/>
              </p:cNvSpPr>
              <p:nvPr/>
            </p:nvSpPr>
            <p:spPr bwMode="auto">
              <a:xfrm>
                <a:off x="0" y="2198"/>
                <a:ext cx="240" cy="672"/>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48" name="Group 35"/>
            <p:cNvGrpSpPr>
              <a:grpSpLocks/>
            </p:cNvGrpSpPr>
            <p:nvPr/>
          </p:nvGrpSpPr>
          <p:grpSpPr bwMode="auto">
            <a:xfrm>
              <a:off x="336" y="633"/>
              <a:ext cx="2611" cy="549"/>
              <a:chOff x="240" y="2198"/>
              <a:chExt cx="1864" cy="672"/>
            </a:xfrm>
          </p:grpSpPr>
          <p:sp>
            <p:nvSpPr>
              <p:cNvPr id="496679" name="Rectangle 36"/>
              <p:cNvSpPr>
                <a:spLocks noChangeArrowheads="1"/>
              </p:cNvSpPr>
              <p:nvPr/>
            </p:nvSpPr>
            <p:spPr bwMode="auto">
              <a:xfrm>
                <a:off x="272" y="2198"/>
                <a:ext cx="1800" cy="672"/>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تَزْنِ. </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20: 14).</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80" name="Rectangle 37"/>
              <p:cNvSpPr>
                <a:spLocks noChangeArrowheads="1"/>
              </p:cNvSpPr>
              <p:nvPr/>
            </p:nvSpPr>
            <p:spPr bwMode="auto">
              <a:xfrm>
                <a:off x="240" y="2198"/>
                <a:ext cx="1864" cy="672"/>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49" name="Group 38"/>
            <p:cNvGrpSpPr>
              <a:grpSpLocks/>
            </p:cNvGrpSpPr>
            <p:nvPr/>
          </p:nvGrpSpPr>
          <p:grpSpPr bwMode="auto">
            <a:xfrm>
              <a:off x="2947" y="633"/>
              <a:ext cx="2813" cy="549"/>
              <a:chOff x="2104" y="2198"/>
              <a:chExt cx="2008" cy="672"/>
            </a:xfrm>
          </p:grpSpPr>
          <p:sp>
            <p:nvSpPr>
              <p:cNvPr id="496677" name="Rectangle 39"/>
              <p:cNvSpPr>
                <a:spLocks noChangeArrowheads="1"/>
              </p:cNvSpPr>
              <p:nvPr/>
            </p:nvSpPr>
            <p:spPr bwMode="auto">
              <a:xfrm>
                <a:off x="2136" y="2336"/>
                <a:ext cx="1944" cy="534"/>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لِيَكُنِ ٱلزِّوَاجُ مُكَرَّمًا عِنْدَ كُلِّ وَاحِدٍ وَٱلْمَضْجَعُ غَيْرَ نَجِسٍ. وَأَمَّا ٱلْعَاهِرُونَ وَٱلزُّنَاةُ فَسَيَدِينُهُمُ ٱللهُ. </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(عب 13: 4؛ قارن مع مر 10: 19؛ 12 مرة).</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8" name="Rectangle 40"/>
              <p:cNvSpPr>
                <a:spLocks noChangeArrowheads="1"/>
              </p:cNvSpPr>
              <p:nvPr/>
            </p:nvSpPr>
            <p:spPr bwMode="auto">
              <a:xfrm>
                <a:off x="2104" y="2198"/>
                <a:ext cx="2008" cy="672"/>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0" name="Group 41"/>
            <p:cNvGrpSpPr>
              <a:grpSpLocks/>
            </p:cNvGrpSpPr>
            <p:nvPr/>
          </p:nvGrpSpPr>
          <p:grpSpPr bwMode="auto">
            <a:xfrm>
              <a:off x="0" y="1182"/>
              <a:ext cx="336" cy="627"/>
              <a:chOff x="0" y="2870"/>
              <a:chExt cx="240" cy="768"/>
            </a:xfrm>
          </p:grpSpPr>
          <p:sp>
            <p:nvSpPr>
              <p:cNvPr id="496675" name="Rectangle 42"/>
              <p:cNvSpPr>
                <a:spLocks noChangeArrowheads="1"/>
              </p:cNvSpPr>
              <p:nvPr/>
            </p:nvSpPr>
            <p:spPr bwMode="auto">
              <a:xfrm>
                <a:off x="32" y="2870"/>
                <a:ext cx="176"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8</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6" name="Rectangle 43"/>
              <p:cNvSpPr>
                <a:spLocks noChangeArrowheads="1"/>
              </p:cNvSpPr>
              <p:nvPr/>
            </p:nvSpPr>
            <p:spPr bwMode="auto">
              <a:xfrm>
                <a:off x="0" y="2870"/>
                <a:ext cx="240"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1" name="Group 44"/>
            <p:cNvGrpSpPr>
              <a:grpSpLocks/>
            </p:cNvGrpSpPr>
            <p:nvPr/>
          </p:nvGrpSpPr>
          <p:grpSpPr bwMode="auto">
            <a:xfrm>
              <a:off x="336" y="1182"/>
              <a:ext cx="2611" cy="627"/>
              <a:chOff x="240" y="2870"/>
              <a:chExt cx="1864" cy="768"/>
            </a:xfrm>
          </p:grpSpPr>
          <p:sp>
            <p:nvSpPr>
              <p:cNvPr id="496673" name="Rectangle 45"/>
              <p:cNvSpPr>
                <a:spLocks noChangeArrowheads="1"/>
              </p:cNvSpPr>
              <p:nvPr/>
            </p:nvSpPr>
            <p:spPr bwMode="auto">
              <a:xfrm>
                <a:off x="272" y="2870"/>
                <a:ext cx="1800"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لَا تَسْرِقْ. </a:t>
                </a:r>
                <a:r>
                  <a:rPr kumimoji="0" lang="en-US" altLang="ja-JP"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(خر 20: 15).</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4" name="Rectangle 46"/>
              <p:cNvSpPr>
                <a:spLocks noChangeArrowheads="1"/>
              </p:cNvSpPr>
              <p:nvPr/>
            </p:nvSpPr>
            <p:spPr bwMode="auto">
              <a:xfrm>
                <a:off x="240" y="2870"/>
                <a:ext cx="1864"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2" name="Group 47"/>
            <p:cNvGrpSpPr>
              <a:grpSpLocks/>
            </p:cNvGrpSpPr>
            <p:nvPr/>
          </p:nvGrpSpPr>
          <p:grpSpPr bwMode="auto">
            <a:xfrm>
              <a:off x="2947" y="1182"/>
              <a:ext cx="2813" cy="627"/>
              <a:chOff x="2104" y="2870"/>
              <a:chExt cx="2008" cy="768"/>
            </a:xfrm>
          </p:grpSpPr>
          <p:sp>
            <p:nvSpPr>
              <p:cNvPr id="496671" name="Rectangle 48"/>
              <p:cNvSpPr>
                <a:spLocks noChangeArrowheads="1"/>
              </p:cNvSpPr>
              <p:nvPr/>
            </p:nvSpPr>
            <p:spPr bwMode="auto">
              <a:xfrm>
                <a:off x="2136" y="2870"/>
                <a:ext cx="1944"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يَسْرِقِ ٱلسَّارِقُ فِي مَا بَعْدُ بَلْ بِٱلْحَرِيِّ يَتْعَبُ عَامِلًا ٱلصَّالِحَ بِيَدَيْهِ لِيَكُونَ لَهُ أَنْ يُعْطِيَ مَنْ لَهُ ٱحْتِيَاجٌ. </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(أف 4: 28؛ قارن مع مت 27: 64؛ مر 10: 19؛ لو 18: 20؛ رو 13: 9؛ تي 20: 10؛ 6 مرات).</a:t>
                </a:r>
              </a:p>
            </p:txBody>
          </p:sp>
          <p:sp>
            <p:nvSpPr>
              <p:cNvPr id="496672" name="Rectangle 49"/>
              <p:cNvSpPr>
                <a:spLocks noChangeArrowheads="1"/>
              </p:cNvSpPr>
              <p:nvPr/>
            </p:nvSpPr>
            <p:spPr bwMode="auto">
              <a:xfrm>
                <a:off x="2104" y="2870"/>
                <a:ext cx="2008"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3" name="Group 50"/>
            <p:cNvGrpSpPr>
              <a:grpSpLocks/>
            </p:cNvGrpSpPr>
            <p:nvPr/>
          </p:nvGrpSpPr>
          <p:grpSpPr bwMode="auto">
            <a:xfrm>
              <a:off x="0" y="1809"/>
              <a:ext cx="336" cy="471"/>
              <a:chOff x="0" y="3638"/>
              <a:chExt cx="240" cy="576"/>
            </a:xfrm>
          </p:grpSpPr>
          <p:sp>
            <p:nvSpPr>
              <p:cNvPr id="496669" name="Rectangle 51"/>
              <p:cNvSpPr>
                <a:spLocks noChangeArrowheads="1"/>
              </p:cNvSpPr>
              <p:nvPr/>
            </p:nvSpPr>
            <p:spPr bwMode="auto">
              <a:xfrm>
                <a:off x="32" y="3638"/>
                <a:ext cx="176" cy="576"/>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9</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0" name="Rectangle 52"/>
              <p:cNvSpPr>
                <a:spLocks noChangeArrowheads="1"/>
              </p:cNvSpPr>
              <p:nvPr/>
            </p:nvSpPr>
            <p:spPr bwMode="auto">
              <a:xfrm>
                <a:off x="0" y="3638"/>
                <a:ext cx="240" cy="576"/>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4" name="Group 53"/>
            <p:cNvGrpSpPr>
              <a:grpSpLocks/>
            </p:cNvGrpSpPr>
            <p:nvPr/>
          </p:nvGrpSpPr>
          <p:grpSpPr bwMode="auto">
            <a:xfrm>
              <a:off x="336" y="1809"/>
              <a:ext cx="2611" cy="471"/>
              <a:chOff x="240" y="3638"/>
              <a:chExt cx="1864" cy="576"/>
            </a:xfrm>
          </p:grpSpPr>
          <p:sp>
            <p:nvSpPr>
              <p:cNvPr id="496667" name="Rectangle 54"/>
              <p:cNvSpPr>
                <a:spLocks noChangeArrowheads="1"/>
              </p:cNvSpPr>
              <p:nvPr/>
            </p:nvSpPr>
            <p:spPr bwMode="auto">
              <a:xfrm>
                <a:off x="272" y="3638"/>
                <a:ext cx="1800" cy="576"/>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تَشْهَدْ عَلَى قَرِيبِكَ شَهَادَةَ زُورٍ.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20: 16).</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68" name="Rectangle 55"/>
              <p:cNvSpPr>
                <a:spLocks noChangeArrowheads="1"/>
              </p:cNvSpPr>
              <p:nvPr/>
            </p:nvSpPr>
            <p:spPr bwMode="auto">
              <a:xfrm>
                <a:off x="240" y="3638"/>
                <a:ext cx="1864" cy="576"/>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5" name="Group 56"/>
            <p:cNvGrpSpPr>
              <a:grpSpLocks/>
            </p:cNvGrpSpPr>
            <p:nvPr/>
          </p:nvGrpSpPr>
          <p:grpSpPr bwMode="auto">
            <a:xfrm>
              <a:off x="2947" y="1809"/>
              <a:ext cx="2813" cy="471"/>
              <a:chOff x="2104" y="3638"/>
              <a:chExt cx="2008" cy="576"/>
            </a:xfrm>
          </p:grpSpPr>
          <p:sp>
            <p:nvSpPr>
              <p:cNvPr id="496665" name="Rectangle 57"/>
              <p:cNvSpPr>
                <a:spLocks noChangeArrowheads="1"/>
              </p:cNvSpPr>
              <p:nvPr/>
            </p:nvSpPr>
            <p:spPr bwMode="auto">
              <a:xfrm>
                <a:off x="2136" y="3638"/>
                <a:ext cx="1944" cy="576"/>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تَكْذِبُوا بَعْضُكُمْ عَلَى بَعْضٍ إِذْ خَلَعْتُمُ ٱلْإِنْسَانَ ٱلْعَتِيقَ مَعَ أَعْمَالِهِ.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(كو 3: 9؛ قارن مع أف 4: 25؛ 4 مرات).</a:t>
                </a:r>
              </a:p>
            </p:txBody>
          </p:sp>
          <p:sp>
            <p:nvSpPr>
              <p:cNvPr id="496666" name="Rectangle 58"/>
              <p:cNvSpPr>
                <a:spLocks noChangeArrowheads="1"/>
              </p:cNvSpPr>
              <p:nvPr/>
            </p:nvSpPr>
            <p:spPr bwMode="auto">
              <a:xfrm>
                <a:off x="2104" y="3638"/>
                <a:ext cx="2008" cy="576"/>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6" name="Group 59"/>
            <p:cNvGrpSpPr>
              <a:grpSpLocks/>
            </p:cNvGrpSpPr>
            <p:nvPr/>
          </p:nvGrpSpPr>
          <p:grpSpPr bwMode="auto">
            <a:xfrm>
              <a:off x="0" y="2280"/>
              <a:ext cx="336" cy="627"/>
              <a:chOff x="0" y="4214"/>
              <a:chExt cx="240" cy="768"/>
            </a:xfrm>
          </p:grpSpPr>
          <p:sp>
            <p:nvSpPr>
              <p:cNvPr id="496663" name="Rectangle 60"/>
              <p:cNvSpPr>
                <a:spLocks noChangeArrowheads="1"/>
              </p:cNvSpPr>
              <p:nvPr/>
            </p:nvSpPr>
            <p:spPr bwMode="auto">
              <a:xfrm>
                <a:off x="32" y="4214"/>
                <a:ext cx="176"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10</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64" name="Rectangle 61"/>
              <p:cNvSpPr>
                <a:spLocks noChangeArrowheads="1"/>
              </p:cNvSpPr>
              <p:nvPr/>
            </p:nvSpPr>
            <p:spPr bwMode="auto">
              <a:xfrm>
                <a:off x="0" y="4214"/>
                <a:ext cx="240"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7" name="Group 62"/>
            <p:cNvGrpSpPr>
              <a:grpSpLocks/>
            </p:cNvGrpSpPr>
            <p:nvPr/>
          </p:nvGrpSpPr>
          <p:grpSpPr bwMode="auto">
            <a:xfrm>
              <a:off x="336" y="2280"/>
              <a:ext cx="2611" cy="627"/>
              <a:chOff x="240" y="4214"/>
              <a:chExt cx="1864" cy="768"/>
            </a:xfrm>
          </p:grpSpPr>
          <p:sp>
            <p:nvSpPr>
              <p:cNvPr id="496661" name="Rectangle 63"/>
              <p:cNvSpPr>
                <a:spLocks noChangeArrowheads="1"/>
              </p:cNvSpPr>
              <p:nvPr/>
            </p:nvSpPr>
            <p:spPr bwMode="auto">
              <a:xfrm>
                <a:off x="272" y="4214"/>
                <a:ext cx="1800"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3300"/>
                    </a:solidFill>
                    <a:effectLst/>
                    <a:uLnTx/>
                    <a:uFillTx/>
                    <a:latin typeface="Arial Narrow" charset="0"/>
                    <a:ea typeface="ＭＳ Ｐゴシック" charset="0"/>
                    <a:cs typeface="Times New Roman" charset="0"/>
                  </a:rPr>
                  <a:t> </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 لَا تَشْتَهِ بَيْتَ قَرِيبِكَ. لَا تَشْتَهِ ٱمْرَأَةَ قَرِيبِكَ وَلَا عَبْدَهُ وَلَا أَمَتَهُ وَلَا ثَوْرَهُ وَلَا حِمَارَهُ وَلَا شَيْئًا مِمَّا لِقَرِيبِكَ.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(خر 20: 17).</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62" name="Rectangle 64"/>
              <p:cNvSpPr>
                <a:spLocks noChangeArrowheads="1"/>
              </p:cNvSpPr>
              <p:nvPr/>
            </p:nvSpPr>
            <p:spPr bwMode="auto">
              <a:xfrm>
                <a:off x="240" y="4214"/>
                <a:ext cx="1864"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8" name="Group 65"/>
            <p:cNvGrpSpPr>
              <a:grpSpLocks/>
            </p:cNvGrpSpPr>
            <p:nvPr/>
          </p:nvGrpSpPr>
          <p:grpSpPr bwMode="auto">
            <a:xfrm>
              <a:off x="2947" y="2280"/>
              <a:ext cx="2813" cy="627"/>
              <a:chOff x="2104" y="4214"/>
              <a:chExt cx="2008" cy="768"/>
            </a:xfrm>
          </p:grpSpPr>
          <p:sp>
            <p:nvSpPr>
              <p:cNvPr id="496659" name="Rectangle 66"/>
              <p:cNvSpPr>
                <a:spLocks noChangeArrowheads="1"/>
              </p:cNvSpPr>
              <p:nvPr/>
            </p:nvSpPr>
            <p:spPr bwMode="auto">
              <a:xfrm>
                <a:off x="2136" y="4214"/>
                <a:ext cx="1944"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وَقَالَ لَهُمُ: ٱنْظُرُوا وَتَحَفَّظُوا مِنَ ٱلطَّمَعِ فَإِنَّهُ مَتَى كَانَ لِأَحَدٍ كَثِيرٌ فَلَيْسَتْ حَيَاتُهُ مِنْ أَمْوَالِهِ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(لو 12: 15؛ رو 7: 7؛ 13: 9؛ أف 5: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يع 4: 2؛ 2بط 2: 3، 14؛ 9 مرات).</a:t>
                </a:r>
              </a:p>
            </p:txBody>
          </p:sp>
          <p:sp>
            <p:nvSpPr>
              <p:cNvPr id="496660" name="Rectangle 67"/>
              <p:cNvSpPr>
                <a:spLocks noChangeArrowheads="1"/>
              </p:cNvSpPr>
              <p:nvPr/>
            </p:nvSpPr>
            <p:spPr bwMode="auto">
              <a:xfrm>
                <a:off x="2104" y="4214"/>
                <a:ext cx="2008"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sp>
        <p:nvSpPr>
          <p:cNvPr id="66562" name="Rectangle 2"/>
          <p:cNvSpPr>
            <a:spLocks noGrp="1" noChangeArrowheads="1"/>
          </p:cNvSpPr>
          <p:nvPr>
            <p:ph type="title"/>
          </p:nvPr>
        </p:nvSpPr>
        <p:spPr>
          <a:xfrm>
            <a:off x="0" y="0"/>
            <a:ext cx="8229600" cy="457200"/>
          </a:xfrm>
        </p:spPr>
        <p:txBody>
          <a:bodyPr/>
          <a:lstStyle/>
          <a:p>
            <a:pPr>
              <a:defRPr/>
            </a:pPr>
            <a:r>
              <a:rPr lang="ar-JO" altLang="zh-CN" sz="4000" dirty="0">
                <a:solidFill>
                  <a:schemeClr val="accent2"/>
                </a:solidFill>
                <a:latin typeface="Arial Black" charset="0"/>
                <a:ea typeface="SimSun" charset="0"/>
                <a:cs typeface="SimSun" charset="0"/>
              </a:rPr>
              <a:t>الوصايا العشر</a:t>
            </a:r>
            <a:endParaRPr lang="en-US" sz="4000" dirty="0">
              <a:solidFill>
                <a:schemeClr val="accent2"/>
              </a:solidFill>
              <a:latin typeface="Arial Black" charset="0"/>
              <a:ea typeface="SimSun" charset="0"/>
              <a:cs typeface="SimSun" charset="0"/>
            </a:endParaRPr>
          </a:p>
        </p:txBody>
      </p:sp>
    </p:spTree>
    <p:extLst>
      <p:ext uri="{BB962C8B-B14F-4D97-AF65-F5344CB8AC3E}">
        <p14:creationId xmlns:p14="http://schemas.microsoft.com/office/powerpoint/2010/main" val="181676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accent5">
                  <a:lumMod val="25000"/>
                </a:schemeClr>
              </a:gs>
              <a:gs pos="100000">
                <a:srgbClr val="000000"/>
              </a:gs>
            </a:gsLst>
            <a:path path="rect">
              <a:fillToRect l="100000" t="100000"/>
            </a:path>
            <a:tileRect r="-100000" b="-100000"/>
          </a:gradFill>
          <a:ln w="12700" cap="flat" cmpd="sng" algn="ctr">
            <a:noFill/>
            <a:prstDash val="solid"/>
            <a:round/>
            <a:headEnd type="none" w="sm" len="sm"/>
            <a:tailEnd type="none" w="sm" len="sm"/>
          </a:ln>
          <a:effec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 name="Title 1"/>
          <p:cNvSpPr>
            <a:spLocks noGrp="1"/>
          </p:cNvSpPr>
          <p:nvPr>
            <p:ph type="title" idx="4294967295"/>
          </p:nvPr>
        </p:nvSpPr>
        <p:spPr>
          <a:xfrm>
            <a:off x="0" y="-27384"/>
            <a:ext cx="9144000" cy="523220"/>
          </a:xfrm>
          <a:prstGeom prst="rect">
            <a:avLst/>
          </a:prstGeom>
          <a:gradFill rotWithShape="1">
            <a:gsLst>
              <a:gs pos="0">
                <a:srgbClr val="9933FF"/>
              </a:gs>
              <a:gs pos="50000">
                <a:schemeClr val="bg2"/>
              </a:gs>
              <a:gs pos="100000">
                <a:srgbClr val="9933FF"/>
              </a:gs>
            </a:gsLst>
            <a:lin ang="5400000" scaled="1"/>
          </a:gradFill>
          <a:ln w="12700">
            <a:miter lim="800000"/>
            <a:headEnd type="none" w="sm" len="sm"/>
            <a:tailEnd type="none" w="sm" len="sm"/>
          </a:ln>
        </p:spPr>
        <p:txBody>
          <a:bodyPr>
            <a:spAutoFit/>
          </a:bodyPr>
          <a:lstStyle/>
          <a:p>
            <a:pPr algn="ctr" rtl="1">
              <a:defRPr/>
            </a:pPr>
            <a:r>
              <a:rPr lang="ar-JO" sz="2800" b="1"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lang="en-US" sz="2800" b="1" dirty="0">
              <a:solidFill>
                <a:srgbClr val="FFFFFF"/>
              </a:solidFill>
              <a:latin typeface="Arial" panose="020B0604020202020204" pitchFamily="34" charset="0"/>
              <a:ea typeface="SimSun" charset="0"/>
              <a:cs typeface="Arial" panose="020B0604020202020204" pitchFamily="34" charset="0"/>
            </a:endParaRPr>
          </a:p>
        </p:txBody>
      </p:sp>
      <p:sp>
        <p:nvSpPr>
          <p:cNvPr id="606212" name="Rectangle 4"/>
          <p:cNvSpPr>
            <a:spLocks noChangeArrowheads="1"/>
          </p:cNvSpPr>
          <p:nvPr/>
        </p:nvSpPr>
        <p:spPr bwMode="auto">
          <a:xfrm>
            <a:off x="465138" y="1695450"/>
            <a:ext cx="91440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2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2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3" name="Rectangle 5"/>
          <p:cNvSpPr>
            <a:spLocks noChangeArrowheads="1"/>
          </p:cNvSpPr>
          <p:nvPr/>
        </p:nvSpPr>
        <p:spPr bwMode="auto">
          <a:xfrm>
            <a:off x="465138" y="164941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GB" sz="2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4" name="Rectangle 6"/>
          <p:cNvSpPr>
            <a:spLocks noChangeArrowheads="1"/>
          </p:cNvSpPr>
          <p:nvPr/>
        </p:nvSpPr>
        <p:spPr bwMode="auto">
          <a:xfrm>
            <a:off x="465138" y="164941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GB" sz="2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5" name="Rectangle 8"/>
          <p:cNvSpPr>
            <a:spLocks noChangeArrowheads="1"/>
          </p:cNvSpPr>
          <p:nvPr/>
        </p:nvSpPr>
        <p:spPr bwMode="auto">
          <a:xfrm>
            <a:off x="465138" y="164941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GB" sz="2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6" name="Rectangle 9"/>
          <p:cNvSpPr>
            <a:spLocks noChangeArrowheads="1"/>
          </p:cNvSpPr>
          <p:nvPr/>
        </p:nvSpPr>
        <p:spPr bwMode="auto">
          <a:xfrm>
            <a:off x="1938338" y="-9525"/>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7" name="Rectangle 10"/>
          <p:cNvSpPr>
            <a:spLocks noChangeArrowheads="1"/>
          </p:cNvSpPr>
          <p:nvPr/>
        </p:nvSpPr>
        <p:spPr bwMode="auto">
          <a:xfrm>
            <a:off x="1933575" y="1219200"/>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8" name="Rectangle 11"/>
          <p:cNvSpPr>
            <a:spLocks noChangeArrowheads="1"/>
          </p:cNvSpPr>
          <p:nvPr/>
        </p:nvSpPr>
        <p:spPr bwMode="auto">
          <a:xfrm>
            <a:off x="1933575" y="152876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9" name="Rectangle 12"/>
          <p:cNvSpPr>
            <a:spLocks noChangeArrowheads="1"/>
          </p:cNvSpPr>
          <p:nvPr/>
        </p:nvSpPr>
        <p:spPr bwMode="auto">
          <a:xfrm>
            <a:off x="1933575" y="1743075"/>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20" name="Rectangle 15"/>
          <p:cNvSpPr>
            <a:spLocks noChangeArrowheads="1"/>
          </p:cNvSpPr>
          <p:nvPr/>
        </p:nvSpPr>
        <p:spPr bwMode="auto">
          <a:xfrm>
            <a:off x="1933575" y="2047875"/>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33972" name="Group 180"/>
          <p:cNvGraphicFramePr>
            <a:graphicFrameLocks noGrp="1"/>
          </p:cNvGraphicFramePr>
          <p:nvPr>
            <p:extLst>
              <p:ext uri="{D42A27DB-BD31-4B8C-83A1-F6EECF244321}">
                <p14:modId xmlns:p14="http://schemas.microsoft.com/office/powerpoint/2010/main" val="3591457753"/>
              </p:ext>
            </p:extLst>
          </p:nvPr>
        </p:nvGraphicFramePr>
        <p:xfrm>
          <a:off x="350465" y="863744"/>
          <a:ext cx="8109322" cy="1271286"/>
        </p:xfrm>
        <a:graphic>
          <a:graphicData uri="http://schemas.openxmlformats.org/drawingml/2006/table">
            <a:tbl>
              <a:tblPr/>
              <a:tblGrid>
                <a:gridCol w="1500447">
                  <a:extLst>
                    <a:ext uri="{9D8B030D-6E8A-4147-A177-3AD203B41FA5}">
                      <a16:colId xmlns:a16="http://schemas.microsoft.com/office/drawing/2014/main" val="20000"/>
                    </a:ext>
                  </a:extLst>
                </a:gridCol>
                <a:gridCol w="1426412">
                  <a:extLst>
                    <a:ext uri="{9D8B030D-6E8A-4147-A177-3AD203B41FA5}">
                      <a16:colId xmlns:a16="http://schemas.microsoft.com/office/drawing/2014/main" val="20001"/>
                    </a:ext>
                  </a:extLst>
                </a:gridCol>
                <a:gridCol w="1954529">
                  <a:extLst>
                    <a:ext uri="{9D8B030D-6E8A-4147-A177-3AD203B41FA5}">
                      <a16:colId xmlns:a16="http://schemas.microsoft.com/office/drawing/2014/main" val="20002"/>
                    </a:ext>
                  </a:extLst>
                </a:gridCol>
                <a:gridCol w="1562965">
                  <a:extLst>
                    <a:ext uri="{9D8B030D-6E8A-4147-A177-3AD203B41FA5}">
                      <a16:colId xmlns:a16="http://schemas.microsoft.com/office/drawing/2014/main" val="20003"/>
                    </a:ext>
                  </a:extLst>
                </a:gridCol>
                <a:gridCol w="1664969">
                  <a:extLst>
                    <a:ext uri="{9D8B030D-6E8A-4147-A177-3AD203B41FA5}">
                      <a16:colId xmlns:a16="http://schemas.microsoft.com/office/drawing/2014/main" val="20004"/>
                    </a:ext>
                  </a:extLst>
                </a:gridCol>
              </a:tblGrid>
              <a:tr h="1271286">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1. تحت النظام الناموسي</a:t>
                      </a:r>
                      <a:br>
                        <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br>
                      <a:r>
                        <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 </a:t>
                      </a:r>
                      <a:r>
                        <a:rPr kumimoji="0" lang="ar-JO" sz="2000" b="1" i="0" u="none" strike="noStrike" cap="none" normalizeH="0" baseline="0" dirty="0">
                          <a:ln>
                            <a:noFill/>
                          </a:ln>
                          <a:solidFill>
                            <a:schemeClr val="tx1"/>
                          </a:solidFill>
                          <a:effectLst/>
                          <a:latin typeface="Arial" charset="0"/>
                          <a:ea typeface="ＭＳ Ｐゴシック" charset="0"/>
                          <a:cs typeface="Times" charset="0"/>
                        </a:rPr>
                        <a:t>غريغ</a:t>
                      </a:r>
                      <a:r>
                        <a:rPr kumimoji="0" lang="en-US" sz="2000" b="1" i="0" u="none" strike="noStrike" cap="none" normalizeH="0" baseline="0" dirty="0">
                          <a:ln>
                            <a:noFill/>
                          </a:ln>
                          <a:solidFill>
                            <a:schemeClr val="tx1"/>
                          </a:solidFill>
                          <a:effectLst/>
                          <a:latin typeface="Arial" charset="0"/>
                          <a:ea typeface="ＭＳ Ｐゴシック" charset="0"/>
                          <a:cs typeface="Times" charset="0"/>
                        </a:rPr>
                        <a:t> </a:t>
                      </a:r>
                      <a:r>
                        <a:rPr kumimoji="0" lang="ar-JO" sz="2000" b="1" i="0" u="none" strike="noStrike" cap="none" normalizeH="0" baseline="0" dirty="0">
                          <a:ln>
                            <a:noFill/>
                          </a:ln>
                          <a:solidFill>
                            <a:schemeClr val="tx1"/>
                          </a:solidFill>
                          <a:effectLst/>
                          <a:latin typeface="Arial" charset="0"/>
                          <a:ea typeface="ＭＳ Ｐゴシック" charset="0"/>
                          <a:cs typeface="Times" charset="0"/>
                        </a:rPr>
                        <a:t>بانسن</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2. المُصلَحة</a:t>
                      </a:r>
                      <a:endParaRPr kumimoji="0" lang="ar-JO" sz="2000" b="1" i="0" u="none" strike="noStrike" cap="none" normalizeH="0" baseline="0" dirty="0">
                        <a:ln>
                          <a:noFill/>
                        </a:ln>
                        <a:solidFill>
                          <a:srgbClr val="FFFF00"/>
                        </a:solidFill>
                        <a:effectLst/>
                        <a:latin typeface="Arial"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charset="0"/>
                          <a:ea typeface="ＭＳ Ｐゴシック" charset="0"/>
                          <a:cs typeface="Times" charset="0"/>
                        </a:rPr>
                        <a:t>وليم</a:t>
                      </a:r>
                      <a:endParaRPr kumimoji="0" lang="en-US" sz="2000" b="1" i="0" u="none" strike="noStrike" cap="none" normalizeH="0" baseline="0" dirty="0">
                        <a:ln>
                          <a:noFill/>
                        </a:ln>
                        <a:solidFill>
                          <a:srgbClr val="FFFF00"/>
                        </a:solidFill>
                        <a:effectLst/>
                        <a:latin typeface="Arial"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charset="0"/>
                          <a:ea typeface="ＭＳ Ｐゴシック" charset="0"/>
                          <a:cs typeface="Times" charset="0"/>
                        </a:rPr>
                        <a:t>فان غيميران</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charset="0"/>
                          <a:ea typeface="ＭＳ Ｐゴシック" charset="0"/>
                          <a:cs typeface="Times" charset="0"/>
                        </a:rPr>
                        <a:t>3. قضايا أثقل</a:t>
                      </a:r>
                      <a:endParaRPr kumimoji="0" lang="en-US" sz="2000" b="0" i="0" u="none" strike="noStrike" cap="none" normalizeH="0" baseline="0" dirty="0">
                        <a:ln>
                          <a:noFill/>
                        </a:ln>
                        <a:solidFill>
                          <a:srgbClr val="FFFF00"/>
                        </a:solidFill>
                        <a:effectLst/>
                        <a:latin typeface="Arial"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charset="0"/>
                          <a:ea typeface="ＭＳ Ｐゴシック" charset="0"/>
                          <a:cs typeface="Times" charset="0"/>
                        </a:rPr>
                        <a:t>والتر</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charset="0"/>
                          <a:ea typeface="ＭＳ Ｐゴシック" charset="0"/>
                          <a:cs typeface="Times" charset="0"/>
                        </a:rPr>
                        <a:t>كايزر</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charset="0"/>
                          <a:ea typeface="ＭＳ Ｐゴシック" charset="0"/>
                          <a:cs typeface="Times" charset="0"/>
                        </a:rPr>
                        <a:t>4. اللوثريَّة</a:t>
                      </a:r>
                      <a:endParaRPr kumimoji="0" lang="en-US" sz="2000" b="0"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charset="0"/>
                          <a:ea typeface="ＭＳ Ｐゴシック" charset="0"/>
                          <a:cs typeface="Times" charset="0"/>
                        </a:rPr>
                        <a:t>المُعدَّلة</a:t>
                      </a:r>
                      <a:endParaRPr kumimoji="0" lang="ar-JO" sz="2000" b="1" i="0" u="none" strike="noStrike" cap="none" normalizeH="0" baseline="0" dirty="0">
                        <a:ln>
                          <a:noFill/>
                        </a:ln>
                        <a:solidFill>
                          <a:schemeClr val="tx1"/>
                        </a:solidFill>
                        <a:effectLst/>
                        <a:latin typeface="Arial"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charset="0"/>
                          <a:ea typeface="ＭＳ Ｐゴシック" charset="0"/>
                          <a:cs typeface="Times" charset="0"/>
                        </a:rPr>
                        <a:t>دوغلاس موو</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charset="0"/>
                          <a:ea typeface="ＭＳ Ｐゴシック" charset="0"/>
                          <a:cs typeface="Times" charset="0"/>
                        </a:rPr>
                        <a:t>5. التدبيريَّة</a:t>
                      </a:r>
                      <a:endParaRPr kumimoji="0" lang="en-US" sz="2000" b="0"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charset="0"/>
                          <a:ea typeface="ＭＳ Ｐゴシック" charset="0"/>
                          <a:cs typeface="Times" charset="0"/>
                        </a:rPr>
                        <a:t>واين</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charset="0"/>
                          <a:ea typeface="ＭＳ Ｐゴシック" charset="0"/>
                          <a:cs typeface="Times" charset="0"/>
                        </a:rPr>
                        <a:t>ج. ستركلاند</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bl>
          </a:graphicData>
        </a:graphic>
      </p:graphicFrame>
      <p:sp>
        <p:nvSpPr>
          <p:cNvPr id="606237" name="Left-Right Arrow 3"/>
          <p:cNvSpPr>
            <a:spLocks noChangeArrowheads="1"/>
          </p:cNvSpPr>
          <p:nvPr/>
        </p:nvSpPr>
        <p:spPr bwMode="auto">
          <a:xfrm>
            <a:off x="1901491" y="2204864"/>
            <a:ext cx="5112097" cy="1368425"/>
          </a:xfrm>
          <a:prstGeom prst="leftRightArrow">
            <a:avLst>
              <a:gd name="adj1" fmla="val 50000"/>
              <a:gd name="adj2" fmla="val 49982"/>
            </a:avLst>
          </a:prstGeom>
          <a:solidFill>
            <a:schemeClr val="accent1"/>
          </a:solidFill>
          <a:ln w="12700">
            <a:solidFill>
              <a:schemeClr val="tx1"/>
            </a:solidFill>
            <a:round/>
            <a:headEnd type="none" w="sm" len="sm"/>
            <a:tailEnd type="none" w="sm" len="sm"/>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38" name="TextBox 18"/>
          <p:cNvSpPr txBox="1">
            <a:spLocks noChangeArrowheads="1"/>
          </p:cNvSpPr>
          <p:nvPr/>
        </p:nvSpPr>
        <p:spPr bwMode="auto">
          <a:xfrm>
            <a:off x="350465" y="404664"/>
            <a:ext cx="81819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نطاق درجة الإنطباق:</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06240" name="TextBox 18"/>
          <p:cNvSpPr txBox="1">
            <a:spLocks noChangeArrowheads="1"/>
          </p:cNvSpPr>
          <p:nvPr/>
        </p:nvSpPr>
        <p:spPr bwMode="auto">
          <a:xfrm>
            <a:off x="28576" y="3645024"/>
            <a:ext cx="9144000" cy="3034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يُلخِّص هذا المخطَّطُ الكتابَ الذي حرَّره ستانلي إن. غوندري خمسة آراء حول الناموس والإنجيل (منشورات غراند رابيدز، زوندرفان، 1996) حيث يعرض كلُّ مؤلِّفٍ وجهة نظره ويردُّ على وجهات النظر الأربع الأُخرى. يمكن القول عمومًا إنَّ وجهتَيْ النظر 1 و2 (الناموسية</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المُصلَحة) </a:t>
            </a: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متشابهتان وتندرج وجهتا النظر هاتان تحت الآراء المُصلَحة (تأكيد الإستمراريَّة ما بين العهد القديم والعهد الجديد) وهما في تضادٍّ مع وجهات النظر من 3 إلى 5 التي تُؤكِّد على عدم الإستمراريّة. برأيي وجهة النظر التدبيريَّة هي التي تستحقُّ الإشادة الأفضل لأنَّنا نلاحظ أنَّ الشريعة في العهد الجديد لم تُفكَّك (تُقسَّم) إلى أجزاء كما أنَّ هذا الرأي يُميِّز بوضوحٍ ما بين إسرائيل والكنيسة. علاوةً على ذلك سنكون غير مُتَّسقين (إذا كنَّا نؤمن باستمراريَّة انطباق الناموس حتَّى الآن) وقمنا بتغيي</a:t>
            </a: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 يوم العبادة </a:t>
            </a: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من السبت إلى الأحد دون تطبيق عقوبات العهد القديم المتعلِّقة بكسْرِ يوم السبت (أي الموت رجماً؛ قارِنْ مع خروج 31: 14-15؛ 35: 2). إنَّ المخطَّط أعلاه منقولٌ عن ورقة بحث "لي هوي تشن" غير المنشورة بعنوان "انطباق الناموس اليوم"، لمساقٍ بعنوان: "مَسْحُ العهد القديم"، كلِّيَّة سنغافورة للكتاب المقدَّس، 2001، 1). </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9" name="Text Box 2"/>
          <p:cNvSpPr txBox="1">
            <a:spLocks noChangeArrowheads="1"/>
          </p:cNvSpPr>
          <p:nvPr/>
        </p:nvSpPr>
        <p:spPr bwMode="auto">
          <a:xfrm>
            <a:off x="8153400" y="0"/>
            <a:ext cx="10663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113 س</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06235" name="TextBox 1"/>
          <p:cNvSpPr txBox="1">
            <a:spLocks noChangeArrowheads="1"/>
          </p:cNvSpPr>
          <p:nvPr/>
        </p:nvSpPr>
        <p:spPr bwMode="auto">
          <a:xfrm>
            <a:off x="164772" y="2310204"/>
            <a:ext cx="220982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الشريعة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تنطبق</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بكلِّ معنى الكلمة</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06236" name="TextBox 16"/>
          <p:cNvSpPr txBox="1">
            <a:spLocks noChangeArrowheads="1"/>
          </p:cNvSpPr>
          <p:nvPr/>
        </p:nvSpPr>
        <p:spPr bwMode="auto">
          <a:xfrm>
            <a:off x="6771434" y="2310204"/>
            <a:ext cx="220779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الشريعة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لا تنطبق</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بكلِّ معنى الكلمة</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9492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23"/>
          <p:cNvSpPr>
            <a:spLocks noGrp="1" noChangeArrowheads="1"/>
          </p:cNvSpPr>
          <p:nvPr>
            <p:ph type="title" idx="4294967295"/>
          </p:nvPr>
        </p:nvSpPr>
        <p:spPr>
          <a:xfrm>
            <a:off x="0" y="-99392"/>
            <a:ext cx="9144000" cy="1175872"/>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52845"/>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05475" name="Text Box 24"/>
          <p:cNvSpPr txBox="1">
            <a:spLocks noChangeArrowheads="1"/>
          </p:cNvSpPr>
          <p:nvPr/>
        </p:nvSpPr>
        <p:spPr bwMode="auto">
          <a:xfrm>
            <a:off x="0" y="707148"/>
            <a:ext cx="9097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تلخيص لي هوي تشن لكتاب: خمسة آراء حول الناموس والإنجيل، تحرير ستانلي إن. جوندري، 2001</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ستانلي ن. غاندري، أد. خمسة آراء حول الناموس والإنجيل لخصها لي هوي تشين، كلية الكتاب المقدس في سنغافورة، 2001</a:t>
            </a:r>
            <a:endParaRPr kumimoji="0" lang="en-US"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56062" name="Group 30"/>
          <p:cNvGraphicFramePr>
            <a:graphicFrameLocks noGrp="1"/>
          </p:cNvGraphicFramePr>
          <p:nvPr>
            <p:extLst>
              <p:ext uri="{D42A27DB-BD31-4B8C-83A1-F6EECF244321}">
                <p14:modId xmlns:p14="http://schemas.microsoft.com/office/powerpoint/2010/main" val="795875786"/>
              </p:ext>
            </p:extLst>
          </p:nvPr>
        </p:nvGraphicFramePr>
        <p:xfrm>
          <a:off x="0" y="1091045"/>
          <a:ext cx="9143999" cy="5855336"/>
        </p:xfrm>
        <a:graphic>
          <a:graphicData uri="http://schemas.openxmlformats.org/drawingml/2006/table">
            <a:tbl>
              <a:tblPr/>
              <a:tblGrid>
                <a:gridCol w="954157">
                  <a:extLst>
                    <a:ext uri="{9D8B030D-6E8A-4147-A177-3AD203B41FA5}">
                      <a16:colId xmlns:a16="http://schemas.microsoft.com/office/drawing/2014/main" val="20000"/>
                    </a:ext>
                  </a:extLst>
                </a:gridCol>
                <a:gridCol w="1636643">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199">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1. تحت النظام الناموسي</a:t>
                      </a:r>
                      <a:b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b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 غريغ</a:t>
                      </a:r>
                      <a:br>
                        <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b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2. المُصلَحة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فيليم</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فان خيميغه</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3. قضايا أثقل</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والتر</a:t>
                      </a:r>
                      <a:endPar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4. اللوثريَّة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المُعدَّلة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دوغلاس موو</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5. التدبيريَّة</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ستركلاند</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2779713">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ما تعريف الناموس؟</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نفس تعريف وجهات النظر من 3-5</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تعليمات الله الشفوية أو المكتوبة منذ بدء الخليقة</a:t>
                      </a:r>
                      <a:r>
                        <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3">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2000" b="1" dirty="0">
                          <a:latin typeface="Arial" panose="020B0604020202020204" pitchFamily="34" charset="0"/>
                          <a:cs typeface="Arial" panose="020B0604020202020204" pitchFamily="34" charset="0"/>
                        </a:rPr>
                        <a:t>الناموس الموسويُّ كلُّه الوارد في أسفار موسى الخمسة (التكوين إلى تثنية) ولكن جرى التوسُّع به أيضًا في بقيَّة العهد القديم</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lnL w="12700" cmpd="sng">
                      <a:noFill/>
                      <a:prstDash val="solid"/>
                    </a:lnL>
                    <a:lnT w="254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10001"/>
                  </a:ext>
                </a:extLst>
              </a:tr>
              <a:tr h="2100263">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لمن أُعطِي الناموس؟</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المختارين</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(إسرائيل = الكنيسة)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للجنس البشريِّ كلِّه</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(إسرائيل = الكنيسة)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المؤمنون</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(إسرائيل والكنيسة)</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المؤمنون</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(إسرائيل والكنيسة)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إسرائيل فقط</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(إسرائيل ليست هي الكنيسة)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07523"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ar-JO"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ستانلي ن. غاندري، أد. خمسة آراء حول القانون والإنجيل لخصها لي هوي تشين، كلية الكتاب المقدس في سنغافورة، 2001</a:t>
            </a:r>
            <a:endParaRPr kumimoji="0" lang="en-US"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58104" name="Group 24"/>
          <p:cNvGraphicFramePr>
            <a:graphicFrameLocks noGrp="1"/>
          </p:cNvGraphicFramePr>
          <p:nvPr>
            <p:extLst>
              <p:ext uri="{D42A27DB-BD31-4B8C-83A1-F6EECF244321}">
                <p14:modId xmlns:p14="http://schemas.microsoft.com/office/powerpoint/2010/main" val="3326111267"/>
              </p:ext>
            </p:extLst>
          </p:nvPr>
        </p:nvGraphicFramePr>
        <p:xfrm>
          <a:off x="0" y="1066800"/>
          <a:ext cx="9144000" cy="5944139"/>
        </p:xfrm>
        <a:graphic>
          <a:graphicData uri="http://schemas.openxmlformats.org/drawingml/2006/table">
            <a:tbl>
              <a:tblPr/>
              <a:tblGrid>
                <a:gridCol w="1403350">
                  <a:extLst>
                    <a:ext uri="{9D8B030D-6E8A-4147-A177-3AD203B41FA5}">
                      <a16:colId xmlns:a16="http://schemas.microsoft.com/office/drawing/2014/main" val="20000"/>
                    </a:ext>
                  </a:extLst>
                </a:gridCol>
                <a:gridCol w="1439863">
                  <a:extLst>
                    <a:ext uri="{9D8B030D-6E8A-4147-A177-3AD203B41FA5}">
                      <a16:colId xmlns:a16="http://schemas.microsoft.com/office/drawing/2014/main" val="20001"/>
                    </a:ext>
                  </a:extLst>
                </a:gridCol>
                <a:gridCol w="1584771">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2051720">
                  <a:extLst>
                    <a:ext uri="{9D8B030D-6E8A-4147-A177-3AD203B41FA5}">
                      <a16:colId xmlns:a16="http://schemas.microsoft.com/office/drawing/2014/main" val="20005"/>
                    </a:ext>
                  </a:extLst>
                </a:gridCol>
              </a:tblGrid>
              <a:tr h="881159">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1. تحت النظام الناموسي</a:t>
                      </a:r>
                      <a:b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b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 غريغ</a:t>
                      </a:r>
                      <a:br>
                        <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b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2. المُصلَحة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فيليم</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فان خيميغه</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3. قضايا أثقل</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والتر</a:t>
                      </a:r>
                      <a:endPar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4. اللوثريَّة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المُعدَّلة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دوغلاس موو</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5. التدبيريَّة</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ستركلاند</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4968779">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ما هي أجزاء الناموس التي تطبق اليوم؟</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الناموس الأدبيُّ (الأخلاقيُّ)</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(أي الكلمات العشر أو الوصايا العشر)؟</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Arial" panose="020B0604020202020204" pitchFamily="34" charset="0"/>
                          <a:cs typeface="Arial" panose="020B0604020202020204" pitchFamily="34" charset="0"/>
                        </a:rPr>
                        <a:t>في كلِّ عصر، تنطبق جميع القوانين الأخلاقيَّة (الواردة في الناموس) على شعب الله فقط، لذلك يجب على جميع الأشخاص المختارين منذ بدء الخليقة مراعاة السبت اليهوديِّ (السبت قبْلَ المسيح) أو"السبت المسيحيِّ" (الأحد، بعد المسيح)</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Arial" panose="020B0604020202020204" pitchFamily="34" charset="0"/>
                          <a:cs typeface="Arial" panose="020B0604020202020204" pitchFamily="34" charset="0"/>
                        </a:rPr>
                        <a:t>في كلِّ عصر، تنطبق جميع القوانين الأخلاقيَّة (الواردة في الناموس) على المؤمنين وغير المؤمنين (مثلًا، يجب على جميع الأشخاص– ويشمل ذلك جميع غير المؤمنين من بين الأمم ومنذ بدء الخليقة- مراعاة السبت اليهوديِّ (السبت قبْلَ المسيح) أو"السبت المسيحيِّ" (الذي هو يوم الأحد)</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Arial" panose="020B0604020202020204" pitchFamily="34" charset="0"/>
                          <a:cs typeface="Arial" panose="020B0604020202020204" pitchFamily="34" charset="0"/>
                        </a:rPr>
                        <a:t>كل القوانين الأخلاقيَّة تنبع من صفات الله وشخصيَّته: </a:t>
                      </a:r>
                      <a:endParaRPr lang="en-US" sz="1600" b="1" dirty="0">
                        <a:latin typeface="Arial" panose="020B0604020202020204" pitchFamily="34" charset="0"/>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Arial" panose="020B0604020202020204" pitchFamily="34" charset="0"/>
                          <a:cs typeface="Arial" panose="020B0604020202020204" pitchFamily="34" charset="0"/>
                        </a:rPr>
                        <a:t>• الوصايا العشر </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Arial" panose="020B0604020202020204" pitchFamily="34" charset="0"/>
                          <a:cs typeface="Arial" panose="020B0604020202020204" pitchFamily="34" charset="0"/>
                        </a:rPr>
                        <a:t>• لاويِّين الأصحاحان 18-19 (الجنس) </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Arial" panose="020B0604020202020204" pitchFamily="34" charset="0"/>
                          <a:cs typeface="Arial" panose="020B0604020202020204" pitchFamily="34" charset="0"/>
                        </a:rPr>
                        <a:t>(أي أنَّ حِفْظ السبت مطلوبٌ منذ أن صارت إسرائيل أُمَّةً، كما أنَّ الوصايا الـمُوجَّهة لحظرِ ممارساتٍ جنسيَّةٍ معيَّنةٍ ما تزال تنطبق اليوم)</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Arial" panose="020B0604020202020204" pitchFamily="34" charset="0"/>
                          <a:cs typeface="Arial" panose="020B0604020202020204" pitchFamily="34" charset="0"/>
                        </a:rPr>
                        <a:t>جرى إلغاء ناموس موسى تمامًا، لكنَّ المحتوى الأدبيَّ (الأخلاقيَّ) فيه يُمثِّل إرشادً جيِّدًا للحياة المسيحيَّة. ولكنَّ المسيح له الكلمة الفصل بواسطة خدمة الروح القدس في المؤمنين اليوم. طاعة يوم السبت لا تُطبق باستمرار (؟)</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Arial" panose="020B0604020202020204" pitchFamily="34" charset="0"/>
                          <a:cs typeface="Arial" panose="020B0604020202020204" pitchFamily="34" charset="0"/>
                        </a:rPr>
                        <a:t>"القانون الأدبيُّ (الأخلاقيُّ)" الذي وضعه الله قبْلَ موسى يُسمَّى الآن: "ناموس المسيح" (غلاطيَّة 6: 2)، ويحكم هذا الناموسُ المؤمنين بواسطة سكنى الروح القدس التي هي جزءٌ من العهد الجديد؛ لا يمكن تقسيم ناموس موسى بسهولةٍ إلى "أجزاء" ولذلك بجري التخلُّص من الناموس كلِّه (رومية 7: 1-6؛ 1كورنثوس 9: 19-21؛ عبرانيِّين 8: 13)، ويشمل ذلك أيضًا التخلُّص من وصيَّة حِفْظ يوم السبت (كولوسِّي 2: 16-17)</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09571"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ar-JO"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ستانلي ن. غاندري، أد. خمسة آراء حول القانون والإنجيل لخصها لي هوي تشين، كلية الكتاب المقدس في سنغافورة، 2001</a:t>
            </a:r>
            <a:endParaRPr kumimoji="0" lang="en-US"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0153" name="Group 25"/>
          <p:cNvGraphicFramePr>
            <a:graphicFrameLocks noGrp="1"/>
          </p:cNvGraphicFramePr>
          <p:nvPr>
            <p:extLst>
              <p:ext uri="{D42A27DB-BD31-4B8C-83A1-F6EECF244321}">
                <p14:modId xmlns:p14="http://schemas.microsoft.com/office/powerpoint/2010/main" val="2380102923"/>
              </p:ext>
            </p:extLst>
          </p:nvPr>
        </p:nvGraphicFramePr>
        <p:xfrm>
          <a:off x="0" y="1066800"/>
          <a:ext cx="9144000" cy="6196013"/>
        </p:xfrm>
        <a:graphic>
          <a:graphicData uri="http://schemas.openxmlformats.org/drawingml/2006/table">
            <a:tbl>
              <a:tblPr/>
              <a:tblGrid>
                <a:gridCol w="1331640">
                  <a:extLst>
                    <a:ext uri="{9D8B030D-6E8A-4147-A177-3AD203B41FA5}">
                      <a16:colId xmlns:a16="http://schemas.microsoft.com/office/drawing/2014/main" val="20000"/>
                    </a:ext>
                  </a:extLst>
                </a:gridCol>
                <a:gridCol w="1563960">
                  <a:extLst>
                    <a:ext uri="{9D8B030D-6E8A-4147-A177-3AD203B41FA5}">
                      <a16:colId xmlns:a16="http://schemas.microsoft.com/office/drawing/2014/main" val="20001"/>
                    </a:ext>
                  </a:extLst>
                </a:gridCol>
                <a:gridCol w="1172344">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294656">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2296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1. تحت النظام الناموسي</a:t>
                      </a:r>
                      <a:b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b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 غريغ</a:t>
                      </a:r>
                      <a:br>
                        <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b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2. المُصلَحة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فيليم</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فان خيميغه</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3. قضايا أثقل</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والتر</a:t>
                      </a: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كايزر</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4. اللوثريَّة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المُعدَّلة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دوغلاس موو</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5. التدبيريَّة</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واين جي.</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ستركلاند</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3749040">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kumimoji="0" lang="ar-JO" sz="24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القوانين المدنيَّة</a:t>
                      </a:r>
                      <a:endParaRPr kumimoji="0" lang="en-US" sz="24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a:t>
                      </a:r>
                      <a:r>
                        <a:rPr kumimoji="0" lang="ar-JO" sz="24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القوانين القضائيَّة</a:t>
                      </a:r>
                      <a:r>
                        <a:rPr kumimoji="0" lang="en-US" sz="24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تنطبق جميعها (مثلًا، ينبغي أن تُطالِب القوانين في يومنا هذا  بعقوبة الموت على ارتكاب الزنا)</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جزءٌ منها ينطبق (مِثْل تقديم العشور، وعدم استيفاء فائدةٍ من المؤمنين) </a:t>
                      </a:r>
                      <a:r>
                        <a:rPr kumimoji="0" lang="en-US"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تنطبق </a:t>
                      </a:r>
                      <a:r>
                        <a:rPr kumimoji="0" lang="ar-JO" sz="2200" b="1" i="0" u="sng" strike="noStrike" kern="1200"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المبادئ</a:t>
                      </a: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kumimoji="0" lang="ar-JO" sz="2000" b="1" i="0" u="none" strike="noStrike" kern="1200"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القضائيَّة</a:t>
                      </a: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p>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(وليس القوانين) كون القوانين الأخلاقيَّة تكمن وراء جميع القوانين القضائيَّة والقوانين الطقسيَّة (الشعائريَّة)</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تنطبق المبادئ فقط الآن </a:t>
                      </a:r>
                    </a:p>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كون الناموس الموسويِّ أُعطِي لإسرائيل فقط</a:t>
                      </a:r>
                      <a:r>
                        <a:rPr kumimoji="0" lang="en-US"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لا تنطبق بتاتًا كونها كانت تُنظِّم إسرائيل فقط (لكنَّ المبادئ مِثْل المحبَّة والرحمة مستمرَّة التطبيق)</a:t>
                      </a:r>
                      <a:r>
                        <a:rPr kumimoji="0" lang="en-US"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1471613">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kumimoji="0" lang="ar-JO" sz="24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القوانين الطقسيَّة (الشعائريَّة)</a:t>
                      </a:r>
                      <a:endParaRPr kumimoji="0" lang="en-US" sz="24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5">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جميع وجهات النظر الخمس تتَّفق أنَّ النواحي الطقسيَّة (الشعائريَّة) مِثْل نظام الذبائح ونظام الكهنوت اليهوديِّ أُكمِلَتْ وتُمِّمَتْ في يسوع المسيح</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11619"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ar-JO"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ستانلي ن. غاندري، أد. خمسة آراء حول القانون والإنجيل لخصها لي هوي تشين، كلية الكتاب المقدس في سنغافورة، 2001</a:t>
            </a:r>
            <a:endParaRPr kumimoji="0" lang="en-US"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2207" name="Group 31"/>
          <p:cNvGraphicFramePr>
            <a:graphicFrameLocks noGrp="1"/>
          </p:cNvGraphicFramePr>
          <p:nvPr>
            <p:extLst>
              <p:ext uri="{D42A27DB-BD31-4B8C-83A1-F6EECF244321}">
                <p14:modId xmlns:p14="http://schemas.microsoft.com/office/powerpoint/2010/main" val="1117727626"/>
              </p:ext>
            </p:extLst>
          </p:nvPr>
        </p:nvGraphicFramePr>
        <p:xfrm>
          <a:off x="0" y="1066800"/>
          <a:ext cx="9144000" cy="600456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93304">
                  <a:extLst>
                    <a:ext uri="{9D8B030D-6E8A-4147-A177-3AD203B41FA5}">
                      <a16:colId xmlns:a16="http://schemas.microsoft.com/office/drawing/2014/main" val="20004"/>
                    </a:ext>
                  </a:extLst>
                </a:gridCol>
                <a:gridCol w="1835696">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1. تحت النظام الناموسي</a:t>
                      </a:r>
                      <a:b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b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 غريغ</a:t>
                      </a:r>
                      <a:br>
                        <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b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2. المُصلَحة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فيليم</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فان خيميغه</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3. قضايا أثقل</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والتر</a:t>
                      </a:r>
                      <a:endPar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4. اللوثريَّة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المُعدَّلة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دوغلاس موو</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5. التدبيريَّة</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ستركلاند</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02920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ما علاقة العهد الإبراهيميِّ بالعهد الموسويّ؟</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كلاهما "عهود نعمة" الله ويتكوَّنان من الجوهر ذاته وهو: علاقة الله الـمُخَلِّصة التي تجعل العهد الموسويَّ قابلاً للتطبيق اليوم</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أُضِيف العهد الموسويُّ للعهد الإبراهيميّ، وهما ما يزالان قابلان للتطبيق رغم أنَّهما متشابهان في الجوهر لكنها مختلفان في الشكل والغرض</a:t>
                      </a: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أُعطِي العهد الموسويُّ لإسرائيل تحديداً لكن مبادئه الأخلاقيَّة لا تزال مناسبة لكل المؤمنين تحت العهد الإبراهيمي</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يشبه هذا الرأيُ وجهةَ نظرِ التدبيريِّين، حيث إنَّ العهد الموسويَّ مشروطٌ والإبراهيميَّ غير مشروط، وقد كان العهد الموسويُّ إطاراً مؤقَّتًا ليصف مصطلحاتٍ مِثْل: طاعة إسرائيل في أثناء زمن الناموس</a:t>
                      </a: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p>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نظَّم العهد الموسويُّ حياة أُمَّة إسرائيل حتَّى تختبر بركات العهد الإبراهيميّ، لكنَّ العهد الموسويَّ لم يعُدْ عاملاً  وفعَّالًا كونه قد أُكمِل وجرى تتميمه في المسيح</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23"/>
          <p:cNvSpPr>
            <a:spLocks noGrp="1" noChangeArrowheads="1"/>
          </p:cNvSpPr>
          <p:nvPr>
            <p:ph type="title" idx="4294967295"/>
          </p:nvPr>
        </p:nvSpPr>
        <p:spPr>
          <a:xfrm>
            <a:off x="0" y="0"/>
            <a:ext cx="9144000" cy="90872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13667" name="Text Box 24"/>
          <p:cNvSpPr txBox="1">
            <a:spLocks noChangeArrowheads="1"/>
          </p:cNvSpPr>
          <p:nvPr/>
        </p:nvSpPr>
        <p:spPr bwMode="auto">
          <a:xfrm>
            <a:off x="0" y="664622"/>
            <a:ext cx="9144000" cy="3693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ar-JO"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ستانلي ن. غاندري، أد. خمسة آراء حول القانون والإنجيل لخصها لي هوي تشين، كلية الكتاب المقدس في سنغافورة، 2001 </a:t>
            </a:r>
          </a:p>
          <a:p>
            <a:pPr marL="0" marR="0" lvl="0" indent="0" algn="l" defTabSz="914400" rtl="1"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4248" name="Group 24"/>
          <p:cNvGraphicFramePr>
            <a:graphicFrameLocks noGrp="1"/>
          </p:cNvGraphicFramePr>
          <p:nvPr>
            <p:extLst>
              <p:ext uri="{D42A27DB-BD31-4B8C-83A1-F6EECF244321}">
                <p14:modId xmlns:p14="http://schemas.microsoft.com/office/powerpoint/2010/main" val="1231609307"/>
              </p:ext>
            </p:extLst>
          </p:nvPr>
        </p:nvGraphicFramePr>
        <p:xfrm>
          <a:off x="0" y="1066800"/>
          <a:ext cx="9144000" cy="6075363"/>
        </p:xfrm>
        <a:graphic>
          <a:graphicData uri="http://schemas.openxmlformats.org/drawingml/2006/table">
            <a:tbl>
              <a:tblPr/>
              <a:tblGrid>
                <a:gridCol w="8275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691680">
                  <a:extLst>
                    <a:ext uri="{9D8B030D-6E8A-4147-A177-3AD203B41FA5}">
                      <a16:colId xmlns:a16="http://schemas.microsoft.com/office/drawing/2014/main" val="20005"/>
                    </a:ext>
                  </a:extLst>
                </a:gridCol>
              </a:tblGrid>
              <a:tr h="881137">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1. تحت النظام الناموسي</a:t>
                      </a:r>
                      <a:b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b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 غريغ</a:t>
                      </a:r>
                      <a:br>
                        <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b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2. المُصلَحة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فيليم</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فان خيميغه</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3. قضايا أثقل</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والتر</a:t>
                      </a:r>
                      <a:endPar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4. اللوثريَّة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المُعدَّلة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دوغلاس موو</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5. التدبيريَّة</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ستركلاند</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194226">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نقاط القوَّة</a:t>
                      </a: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endParaRPr kumimoji="0" lang="en-US" sz="20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الحفاظ على مبدأ الاستمراريَّة ما بين العهد القديم والعهد الجديد</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يسعى إلى أن تكون الأخلاقيَّات مرتبطةً بجوانب الحياة كلِّها</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ترى النواحي الإيجابيَّة في الناموس</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الحفاظ على مبدأ الاستمراريَّة ما بين العهد القديم والعهد الجديد</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a:t>
                      </a: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يذكر أنَّ الناموس الموسويَّ يشير إلى ظلال المسيح </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يرى أنَّ الناموس يؤدِّي دورًا مع غير المؤمنين في الوقت الحاضر، وهو أنَّه يُبكِّتهم</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lang="ar-JO" b="1" dirty="0">
                          <a:latin typeface="Arial" panose="020B0604020202020204" pitchFamily="34" charset="0"/>
                          <a:cs typeface="Arial" panose="020B0604020202020204" pitchFamily="34" charset="0"/>
                        </a:rPr>
                        <a:t>ينظر إلى الدعم الكتابيِّ لبعض جوانب الناموس (أي الجوانب الأدبيَّة {الأخلاقيَّة}) على أنَّها أثقل من الجوانب الأُخرى (متَّى 23: 23)</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lang="ar-JO" b="1" dirty="0">
                          <a:latin typeface="Arial" panose="020B0604020202020204" pitchFamily="34" charset="0"/>
                          <a:cs typeface="Arial" panose="020B0604020202020204" pitchFamily="34" charset="0"/>
                        </a:rPr>
                        <a:t>قانون القداسة في</a:t>
                      </a:r>
                      <a:r>
                        <a:rPr lang="ar-JO" b="1" baseline="0" dirty="0">
                          <a:latin typeface="Arial" panose="020B0604020202020204" pitchFamily="34" charset="0"/>
                          <a:cs typeface="Arial" panose="020B0604020202020204" pitchFamily="34" charset="0"/>
                        </a:rPr>
                        <a:t> </a:t>
                      </a:r>
                      <a:r>
                        <a:rPr lang="ar-JO" b="1" dirty="0">
                          <a:latin typeface="Arial" panose="020B0604020202020204" pitchFamily="34" charset="0"/>
                          <a:cs typeface="Arial" panose="020B0604020202020204" pitchFamily="34" charset="0"/>
                        </a:rPr>
                        <a:t>الأصحاحين 18-19 من سِفْر اللاويِّين ينبع من طبيعة الله</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lang="ar-JO" b="1" dirty="0">
                          <a:latin typeface="Arial" panose="020B0604020202020204" pitchFamily="34" charset="0"/>
                          <a:cs typeface="Arial" panose="020B0604020202020204" pitchFamily="34" charset="0"/>
                        </a:rPr>
                        <a:t>يُفسِّر التركيز على "العهد الجديد" تحت ناموس المسيح (غلاطيَّة ٦: ٢)</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lang="ar-JO" b="1" dirty="0">
                          <a:latin typeface="Arial" panose="020B0604020202020204" pitchFamily="34" charset="0"/>
                          <a:cs typeface="Arial" panose="020B0604020202020204" pitchFamily="34" charset="0"/>
                        </a:rPr>
                        <a:t>يقول إنَّ قوانين العهد القديم التي تتكرَّر في العهد الجديد تكون واجبة الانطباق </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يُطبِّق مبادئ الناموس في يومنا الحاضر</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lang="ar-JO" b="1" dirty="0">
                          <a:latin typeface="Arial" panose="020B0604020202020204" pitchFamily="34" charset="0"/>
                          <a:cs typeface="Arial" panose="020B0604020202020204" pitchFamily="34" charset="0"/>
                        </a:rPr>
                        <a:t>هذا الرأي كتابيٌّ من حيث تعليمه بأنَّ الشريعة الموسويَّة بدأَتْ في سيناء وانتهت بموت المسيح، وأنَّ هذا الناموس كان يؤدِّي دور المؤدِّب (المعلِّم) المؤقَّت حتَّى مجيء المسيح (غلاطيَّة 3: 19، 24-25)</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a:t>
                      </a: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يحافظ على الفصل ما بين إسرائيل والكنيسة</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a:t>
                      </a:r>
                      <a:r>
                        <a:rPr kumimoji="0" lang="ar-JO"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rPr>
                        <a:t> يؤيِّد الحصول على الإرشاد المستمرَّ من ناموس المسيح</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0"/>
                        <a:cs typeface="Arial" panose="020B0604020202020204" pitchFamily="34"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23"/>
          <p:cNvSpPr>
            <a:spLocks noGrp="1" noChangeArrowheads="1"/>
          </p:cNvSpPr>
          <p:nvPr>
            <p:ph type="title" idx="4294967295"/>
          </p:nvPr>
        </p:nvSpPr>
        <p:spPr>
          <a:xfrm>
            <a:off x="0" y="-118584"/>
            <a:ext cx="9144000" cy="1026633"/>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0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15715" name="Text Box 24"/>
          <p:cNvSpPr txBox="1">
            <a:spLocks noChangeArrowheads="1"/>
          </p:cNvSpPr>
          <p:nvPr/>
        </p:nvSpPr>
        <p:spPr bwMode="auto">
          <a:xfrm>
            <a:off x="0" y="620713"/>
            <a:ext cx="9097963"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ar-JO"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ستانلي ن. غاندري، أد. خمسة آراء حول القانون والإنجيل لخصها لي هوي تشين، كلية الكتاب المقدس في سنغافورة، 2001</a:t>
            </a:r>
            <a:endParaRPr kumimoji="0" lang="en-US"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6298" name="Group 26"/>
          <p:cNvGraphicFramePr>
            <a:graphicFrameLocks noGrp="1"/>
          </p:cNvGraphicFramePr>
          <p:nvPr>
            <p:extLst>
              <p:ext uri="{D42A27DB-BD31-4B8C-83A1-F6EECF244321}">
                <p14:modId xmlns:p14="http://schemas.microsoft.com/office/powerpoint/2010/main" val="3376317527"/>
              </p:ext>
            </p:extLst>
          </p:nvPr>
        </p:nvGraphicFramePr>
        <p:xfrm>
          <a:off x="0" y="908050"/>
          <a:ext cx="9144000" cy="6431280"/>
        </p:xfrm>
        <a:graphic>
          <a:graphicData uri="http://schemas.openxmlformats.org/drawingml/2006/table">
            <a:tbl>
              <a:tblPr/>
              <a:tblGrid>
                <a:gridCol w="61156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59632">
                  <a:extLst>
                    <a:ext uri="{9D8B030D-6E8A-4147-A177-3AD203B41FA5}">
                      <a16:colId xmlns:a16="http://schemas.microsoft.com/office/drawing/2014/main" val="20002"/>
                    </a:ext>
                  </a:extLst>
                </a:gridCol>
                <a:gridCol w="1740768">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475656">
                  <a:extLst>
                    <a:ext uri="{9D8B030D-6E8A-4147-A177-3AD203B41FA5}">
                      <a16:colId xmlns:a16="http://schemas.microsoft.com/office/drawing/2014/main" val="20005"/>
                    </a:ext>
                  </a:extLst>
                </a:gridCol>
              </a:tblGrid>
              <a:tr h="73152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1. تحت النظام الناموسي</a:t>
                      </a:r>
                      <a:b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b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 غريغ</a:t>
                      </a:r>
                      <a:br>
                        <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b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2. المُصلَحة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فيليم</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فان خيميغه</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3. قضايا أثقل</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والتر</a:t>
                      </a:r>
                      <a:endParaRPr kumimoji="0" lang="ar-JO" sz="16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4. اللوثريَّة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المُعدَّلة</a:t>
                      </a:r>
                      <a:endParaRPr kumimoji="0" lang="en-US" sz="1600" b="1" i="0" u="none" strike="noStrike" kern="1200"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دوغلاس موو</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5. التدبيريَّة</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ستركلاند</a:t>
                      </a:r>
                      <a:endParaRPr kumimoji="0" lang="en-US" sz="16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212080">
                <a:tc>
                  <a:txBody>
                    <a:bodyPr/>
                    <a:lstStyle/>
                    <a:p>
                      <a:pPr marL="0" marR="0" lvl="0" indent="0" algn="r" defTabSz="457200" rtl="0" eaLnBrk="1" fontAlgn="base" latinLnBrk="0" hangingPunct="1">
                        <a:lnSpc>
                          <a:spcPct val="100000"/>
                        </a:lnSpc>
                        <a:spcBef>
                          <a:spcPct val="0"/>
                        </a:spcBef>
                        <a:spcAft>
                          <a:spcPct val="0"/>
                        </a:spcAft>
                        <a:buClr>
                          <a:schemeClr val="hlink"/>
                        </a:buClr>
                        <a:buSzTx/>
                        <a:buFontTx/>
                        <a:buNone/>
                        <a:tabLst/>
                      </a:pP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نقاط الضعف</a:t>
                      </a:r>
                      <a:endParaRPr kumimoji="0" lang="en-US" sz="18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تقسيم الناموس إلى أدبيٍّ (أخلاقيٍّ) ومدنيٍّ وطقسيٍّ (شعائريٍّ) ليس تقسيمًا كتابيًّا</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lang="ar-JO" sz="1600" b="1" dirty="0">
                          <a:latin typeface="Arial" panose="020B0604020202020204" pitchFamily="34" charset="0"/>
                          <a:cs typeface="Arial" panose="020B0604020202020204" pitchFamily="34" charset="0"/>
                        </a:rPr>
                        <a:t>من الخطأ تطبيق الوصايا الإلهيَّة على الأشخاص الذين لم يختبروا تجديد القلب داخليًّا</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lang="ar-JO" sz="1600" b="1" dirty="0">
                          <a:latin typeface="Arial" panose="020B0604020202020204" pitchFamily="34" charset="0"/>
                          <a:cs typeface="Arial" panose="020B0604020202020204" pitchFamily="34" charset="0"/>
                        </a:rPr>
                        <a:t>ليس بالضرورة أن يكون كلُّ "الناموس (الشرائع)" نابعًا من الناموس الموسويِّ (يوجد أيضًا الناموس الطبيعيُّ وناموس المسيح)</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لا يُطبِّق العهدُ الجديد العهدَ القديم في الأمور المدنيَّة بتاتًا</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الناموس جَلَبَ الدينونة على الإنسان (2كورنثوس 3: 9)</a:t>
                      </a: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تقسيم الناموس إلى أدبيٍّ (أخلاقيٍّ) ومدنيٍّ وطقسيٍّ (شعائريٍّ) ليس تقسيمًا كتابيًّا</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استخدام "الناموس" بطُرُقٍ مختلفةٍ هو أمرٌ غير متَّسقٍ ومُربِك</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المطالبة بحفظ السبت اليوم يتناقض مع كولوسِّي 2: 16-17</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من غير الواضح إن كان القانون الأخلاقيُّ أصبح ناموس المسيح</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يدمج إسرائيل والكنيسة</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تقسيم الناموس إلى أدبيٍّ (أخلاقيٍّ) ومدنيٍّ وطقسيٍّ (شعائريٍّ) ليس تقسيمًا كتابيًّا</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س</a:t>
                      </a:r>
                      <a:r>
                        <a:rPr lang="ar-JO" sz="1600" b="1" dirty="0">
                          <a:latin typeface="Arial" panose="020B0604020202020204" pitchFamily="34" charset="0"/>
                          <a:cs typeface="Arial" panose="020B0604020202020204" pitchFamily="34" charset="0"/>
                        </a:rPr>
                        <a:t>يكون أمرًا اعتباطيًّا وعشوائيًّا إذا جرى انتقاء أجزاء الناموس المطلوب تطبيقها بحسب التقدير الشخصيّ</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اختيار الوصايا العشر والأصحاحين 18-19 من سِفْر اللاويِّين يُضيِّق مدى الناموس الأخلاقيِّ</a:t>
                      </a: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lang="ar-JO" sz="1600" b="1" dirty="0">
                          <a:latin typeface="Arial" panose="020B0604020202020204" pitchFamily="34" charset="0"/>
                          <a:cs typeface="Arial" panose="020B0604020202020204" pitchFamily="34" charset="0"/>
                        </a:rPr>
                        <a:t>يسعى إلى تقديم التعليم القائل بعدم تجزئة الناموس والحفاظ في الوقت ذاته على محتواه الأخلاقيّ</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lang="ar-JO" sz="1600" b="1" dirty="0">
                          <a:latin typeface="Arial" panose="020B0604020202020204" pitchFamily="34" charset="0"/>
                          <a:cs typeface="Arial" panose="020B0604020202020204" pitchFamily="34" charset="0"/>
                        </a:rPr>
                        <a:t>متطرِّفٌ في رأيه بأنَّ الناموس ليس له أيُّ غرضٍ بتاتًا في يومنا هذا</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ي</a:t>
                      </a:r>
                      <a:r>
                        <a:rPr lang="ar-JO" sz="1600" b="1" dirty="0">
                          <a:latin typeface="Arial" panose="020B0604020202020204" pitchFamily="34" charset="0"/>
                          <a:cs typeface="Arial" panose="020B0604020202020204" pitchFamily="34" charset="0"/>
                        </a:rPr>
                        <a:t>فشل في رؤية رسالة الإنجيل ضمن العهد القديم، وذلك لأنَّه يرسم الحدود الفاصلة ما بين الناموس والإنجيل، فيضعهما في عصورٍ منفصلةٍ وغير متَّصلة</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lang="ar-JO" sz="1600" b="1" dirty="0">
                          <a:latin typeface="Arial" panose="020B0604020202020204" pitchFamily="34" charset="0"/>
                          <a:cs typeface="Arial" panose="020B0604020202020204" pitchFamily="34" charset="0"/>
                        </a:rPr>
                        <a:t>يُميِّز ما بين جوانب الناموس المتعلِّقة بالإعلانات الإلهيَّة الموحَى</a:t>
                      </a:r>
                      <a:r>
                        <a:rPr lang="ar-JO" sz="1600" b="1" baseline="0" dirty="0">
                          <a:latin typeface="Arial" panose="020B0604020202020204" pitchFamily="34" charset="0"/>
                          <a:cs typeface="Arial" panose="020B0604020202020204" pitchFamily="34" charset="0"/>
                        </a:rPr>
                        <a:t> بها</a:t>
                      </a:r>
                      <a:r>
                        <a:rPr lang="ar-JO" sz="1600" b="1" dirty="0">
                          <a:latin typeface="Arial" panose="020B0604020202020204" pitchFamily="34" charset="0"/>
                          <a:cs typeface="Arial" panose="020B0604020202020204" pitchFamily="34" charset="0"/>
                        </a:rPr>
                        <a:t> (الأبديَّة، والإعلان عن طبيعة الله) والجوانب التنظيميَّة (المؤقَّت، والتي حكمَتْ شعب إسرائيل). وهذا التمييز يصنع فروقًا وتمييزًا داخل ناموسٍ لا ينفصل- إذا كان ناموس العهد القديم هو أساسًا وحدةً واحدة، فلماذا نقسمه إلى جزأين؟</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p>
                      <a:pPr marL="0" marR="0" lvl="0" indent="0" algn="r" defTabSz="457200" rtl="1"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kumimoji="0" lang="ar-JO"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 </a:t>
                      </a:r>
                      <a:r>
                        <a:rPr lang="ar-JO" sz="1600" b="1" dirty="0">
                          <a:latin typeface="Arial" panose="020B0604020202020204" pitchFamily="34" charset="0"/>
                          <a:cs typeface="Arial" panose="020B0604020202020204" pitchFamily="34" charset="0"/>
                        </a:rPr>
                        <a:t>الناموس لم يُبطَلْ، ولكن في الواقع جرى التمسُّك به بالإيمان (رومية 3: 31)</a:t>
                      </a:r>
                      <a:endPar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49174"/>
          </a:xfrm>
          <a:prstGeom prst="rect">
            <a:avLst/>
          </a:prstGeom>
        </p:spPr>
      </p:pic>
      <p:sp>
        <p:nvSpPr>
          <p:cNvPr id="2" name="Title 1"/>
          <p:cNvSpPr>
            <a:spLocks noGrp="1"/>
          </p:cNvSpPr>
          <p:nvPr>
            <p:ph type="title"/>
          </p:nvPr>
        </p:nvSpPr>
        <p:spPr>
          <a:xfrm>
            <a:off x="68646"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algn="r" defTabSz="457200" rtl="1"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د. الأغراض من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4" name="Rectangle 5"/>
          <p:cNvSpPr txBox="1">
            <a:spLocks noChangeArrowheads="1"/>
          </p:cNvSpPr>
          <p:nvPr/>
        </p:nvSpPr>
        <p:spPr bwMode="auto">
          <a:xfrm>
            <a:off x="68646" y="857873"/>
            <a:ext cx="9049623" cy="5667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1. أعلن أو كشف </a:t>
            </a:r>
            <a:r>
              <a:rPr kumimoji="0" lang="ar-JO" sz="320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الطبيعة الخاطئة</a:t>
            </a: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للبشر (غل 3: 19).</a:t>
            </a: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2. أعلن </a:t>
            </a:r>
            <a:r>
              <a:rPr kumimoji="0" lang="ar-JO" sz="320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قداسة</a:t>
            </a: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الله (1بط 1: 15).</a:t>
            </a: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a:tabLst/>
              <a:defRPr/>
            </a:pP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3. أعلن </a:t>
            </a:r>
            <a:r>
              <a:rPr kumimoji="0" lang="ar-JO" sz="320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معايير القداسة </a:t>
            </a: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للناس الذين يعيشون في شركةٍ مع الله   (مز 24: 3-5).</a:t>
            </a: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a:tabLst/>
              <a:defRPr/>
            </a:pP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4. </a:t>
            </a:r>
            <a:r>
              <a:rPr kumimoji="0" lang="ar-JO" sz="320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كان مراقباً أو مُشرفاً على </a:t>
            </a: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التطور الجسدي العقلي الروحي للمفديين من شعب إسرائيل حتى يصلوا إلى النضوج في المسيح (غل 3: 24).</a:t>
            </a: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ext Box 27"/>
          <p:cNvSpPr txBox="1">
            <a:spLocks noChangeArrowheads="1"/>
          </p:cNvSpPr>
          <p:nvPr/>
        </p:nvSpPr>
        <p:spPr bwMode="auto">
          <a:xfrm>
            <a:off x="8376850" y="87313"/>
            <a:ext cx="704039"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altLang="zh-CN"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marR="0" lvl="2" indent="0" algn="ctr" defTabSz="914400" rtl="1"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rPr>
              <a:t>جاي. دوايت بنتيكوست، الغرض من الناموس، الكفارة الكتابية 128 (تموُّز 1971م): 227-33</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3675125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blinds(horizontal)">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69" name="Freeform 2"/>
          <p:cNvSpPr>
            <a:spLocks/>
          </p:cNvSpPr>
          <p:nvPr/>
        </p:nvSpPr>
        <p:spPr bwMode="auto">
          <a:xfrm>
            <a:off x="1616075" y="858838"/>
            <a:ext cx="1620838" cy="3049587"/>
          </a:xfrm>
          <a:custGeom>
            <a:avLst/>
            <a:gdLst>
              <a:gd name="T0" fmla="*/ 2147483647 w 1021"/>
              <a:gd name="T1" fmla="*/ 2147483647 h 1921"/>
              <a:gd name="T2" fmla="*/ 2147483647 w 1021"/>
              <a:gd name="T3" fmla="*/ 2147483647 h 1921"/>
              <a:gd name="T4" fmla="*/ 2147483647 w 1021"/>
              <a:gd name="T5" fmla="*/ 2147483647 h 1921"/>
              <a:gd name="T6" fmla="*/ 2147483647 w 1021"/>
              <a:gd name="T7" fmla="*/ 2147483647 h 1921"/>
              <a:gd name="T8" fmla="*/ 2147483647 w 1021"/>
              <a:gd name="T9" fmla="*/ 2147483647 h 1921"/>
              <a:gd name="T10" fmla="*/ 2147483647 w 1021"/>
              <a:gd name="T11" fmla="*/ 2147483647 h 1921"/>
              <a:gd name="T12" fmla="*/ 2147483647 w 1021"/>
              <a:gd name="T13" fmla="*/ 2147483647 h 1921"/>
              <a:gd name="T14" fmla="*/ 2147483647 w 1021"/>
              <a:gd name="T15" fmla="*/ 2147483647 h 1921"/>
              <a:gd name="T16" fmla="*/ 2147483647 w 1021"/>
              <a:gd name="T17" fmla="*/ 2147483647 h 1921"/>
              <a:gd name="T18" fmla="*/ 2147483647 w 1021"/>
              <a:gd name="T19" fmla="*/ 2147483647 h 1921"/>
              <a:gd name="T20" fmla="*/ 2147483647 w 1021"/>
              <a:gd name="T21" fmla="*/ 2147483647 h 1921"/>
              <a:gd name="T22" fmla="*/ 2147483647 w 1021"/>
              <a:gd name="T23" fmla="*/ 2147483647 h 1921"/>
              <a:gd name="T24" fmla="*/ 2147483647 w 1021"/>
              <a:gd name="T25" fmla="*/ 2147483647 h 1921"/>
              <a:gd name="T26" fmla="*/ 2147483647 w 1021"/>
              <a:gd name="T27" fmla="*/ 2147483647 h 1921"/>
              <a:gd name="T28" fmla="*/ 2147483647 w 1021"/>
              <a:gd name="T29" fmla="*/ 2147483647 h 1921"/>
              <a:gd name="T30" fmla="*/ 2147483647 w 1021"/>
              <a:gd name="T31" fmla="*/ 2147483647 h 1921"/>
              <a:gd name="T32" fmla="*/ 2147483647 w 1021"/>
              <a:gd name="T33" fmla="*/ 2147483647 h 1921"/>
              <a:gd name="T34" fmla="*/ 2147483647 w 1021"/>
              <a:gd name="T35" fmla="*/ 2147483647 h 1921"/>
              <a:gd name="T36" fmla="*/ 2147483647 w 1021"/>
              <a:gd name="T37" fmla="*/ 2147483647 h 1921"/>
              <a:gd name="T38" fmla="*/ 2147483647 w 1021"/>
              <a:gd name="T39" fmla="*/ 2147483647 h 1921"/>
              <a:gd name="T40" fmla="*/ 2147483647 w 1021"/>
              <a:gd name="T41" fmla="*/ 2147483647 h 1921"/>
              <a:gd name="T42" fmla="*/ 2147483647 w 1021"/>
              <a:gd name="T43" fmla="*/ 2147483647 h 1921"/>
              <a:gd name="T44" fmla="*/ 2147483647 w 1021"/>
              <a:gd name="T45" fmla="*/ 2147483647 h 1921"/>
              <a:gd name="T46" fmla="*/ 2147483647 w 1021"/>
              <a:gd name="T47" fmla="*/ 2147483647 h 1921"/>
              <a:gd name="T48" fmla="*/ 2147483647 w 1021"/>
              <a:gd name="T49" fmla="*/ 2147483647 h 1921"/>
              <a:gd name="T50" fmla="*/ 2147483647 w 1021"/>
              <a:gd name="T51" fmla="*/ 2147483647 h 1921"/>
              <a:gd name="T52" fmla="*/ 2147483647 w 1021"/>
              <a:gd name="T53" fmla="*/ 2147483647 h 1921"/>
              <a:gd name="T54" fmla="*/ 2147483647 w 1021"/>
              <a:gd name="T55" fmla="*/ 2147483647 h 1921"/>
              <a:gd name="T56" fmla="*/ 2147483647 w 1021"/>
              <a:gd name="T57" fmla="*/ 2147483647 h 1921"/>
              <a:gd name="T58" fmla="*/ 2147483647 w 1021"/>
              <a:gd name="T59" fmla="*/ 2147483647 h 1921"/>
              <a:gd name="T60" fmla="*/ 2147483647 w 1021"/>
              <a:gd name="T61" fmla="*/ 2147483647 h 1921"/>
              <a:gd name="T62" fmla="*/ 2147483647 w 1021"/>
              <a:gd name="T63" fmla="*/ 2147483647 h 1921"/>
              <a:gd name="T64" fmla="*/ 2147483647 w 1021"/>
              <a:gd name="T65" fmla="*/ 2147483647 h 1921"/>
              <a:gd name="T66" fmla="*/ 2147483647 w 1021"/>
              <a:gd name="T67" fmla="*/ 2147483647 h 1921"/>
              <a:gd name="T68" fmla="*/ 2147483647 w 1021"/>
              <a:gd name="T69" fmla="*/ 2147483647 h 1921"/>
              <a:gd name="T70" fmla="*/ 2147483647 w 1021"/>
              <a:gd name="T71" fmla="*/ 2147483647 h 1921"/>
              <a:gd name="T72" fmla="*/ 2147483647 w 1021"/>
              <a:gd name="T73" fmla="*/ 2147483647 h 1921"/>
              <a:gd name="T74" fmla="*/ 2147483647 w 1021"/>
              <a:gd name="T75" fmla="*/ 2147483647 h 1921"/>
              <a:gd name="T76" fmla="*/ 2147483647 w 1021"/>
              <a:gd name="T77" fmla="*/ 2147483647 h 1921"/>
              <a:gd name="T78" fmla="*/ 2147483647 w 1021"/>
              <a:gd name="T79" fmla="*/ 2147483647 h 1921"/>
              <a:gd name="T80" fmla="*/ 0 w 1021"/>
              <a:gd name="T81" fmla="*/ 2147483647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1"/>
              <a:gd name="T124" fmla="*/ 0 h 1921"/>
              <a:gd name="T125" fmla="*/ 1021 w 1021"/>
              <a:gd name="T126" fmla="*/ 1921 h 19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a:solidFill>
                <a:srgbClr val="FFFFFF"/>
              </a:solidFill>
              <a:latin typeface="Arial" panose="020B0604020202020204" pitchFamily="34" charset="0"/>
              <a:ea typeface="ＭＳ Ｐゴシック" charset="0"/>
              <a:cs typeface="Arial" panose="020B0604020202020204" pitchFamily="34" charset="0"/>
            </a:endParaRPr>
          </a:p>
        </p:txBody>
      </p:sp>
      <p:sp>
        <p:nvSpPr>
          <p:cNvPr id="8195" name="Rectangle 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anose="020B0604020202020204" pitchFamily="34" charset="0"/>
              <a:ea typeface="ＭＳ Ｐゴシック" pitchFamily="-112" charset="-128"/>
              <a:cs typeface="Arial" panose="020B0604020202020204" pitchFamily="34" charset="0"/>
            </a:endParaRPr>
          </a:p>
        </p:txBody>
      </p:sp>
      <p:sp>
        <p:nvSpPr>
          <p:cNvPr id="928771" name="Rectangle 4"/>
          <p:cNvSpPr>
            <a:spLocks noChangeArrowheads="1"/>
          </p:cNvSpPr>
          <p:nvPr/>
        </p:nvSpPr>
        <p:spPr bwMode="auto">
          <a:xfrm>
            <a:off x="590550" y="2020888"/>
            <a:ext cx="1695450"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panose="020B0604020202020204" pitchFamily="34" charset="0"/>
              <a:ea typeface="ＭＳ Ｐゴシック" charset="0"/>
              <a:cs typeface="Arial" panose="020B0604020202020204" pitchFamily="34" charset="0"/>
            </a:endParaRPr>
          </a:p>
        </p:txBody>
      </p:sp>
      <p:sp>
        <p:nvSpPr>
          <p:cNvPr id="928772" name="Freeform 5"/>
          <p:cNvSpPr>
            <a:spLocks/>
          </p:cNvSpPr>
          <p:nvPr/>
        </p:nvSpPr>
        <p:spPr bwMode="auto">
          <a:xfrm>
            <a:off x="6991350" y="3978275"/>
            <a:ext cx="1430338" cy="2097088"/>
          </a:xfrm>
          <a:custGeom>
            <a:avLst/>
            <a:gdLst>
              <a:gd name="T0" fmla="*/ 2147483647 w 901"/>
              <a:gd name="T1" fmla="*/ 0 h 1321"/>
              <a:gd name="T2" fmla="*/ 2147483647 w 901"/>
              <a:gd name="T3" fmla="*/ 2147483647 h 1321"/>
              <a:gd name="T4" fmla="*/ 2147483647 w 901"/>
              <a:gd name="T5" fmla="*/ 2147483647 h 1321"/>
              <a:gd name="T6" fmla="*/ 2147483647 w 901"/>
              <a:gd name="T7" fmla="*/ 2147483647 h 1321"/>
              <a:gd name="T8" fmla="*/ 2147483647 w 901"/>
              <a:gd name="T9" fmla="*/ 2147483647 h 1321"/>
              <a:gd name="T10" fmla="*/ 2147483647 w 901"/>
              <a:gd name="T11" fmla="*/ 2147483647 h 1321"/>
              <a:gd name="T12" fmla="*/ 2147483647 w 901"/>
              <a:gd name="T13" fmla="*/ 2147483647 h 1321"/>
              <a:gd name="T14" fmla="*/ 2147483647 w 901"/>
              <a:gd name="T15" fmla="*/ 2147483647 h 1321"/>
              <a:gd name="T16" fmla="*/ 2147483647 w 901"/>
              <a:gd name="T17" fmla="*/ 2147483647 h 1321"/>
              <a:gd name="T18" fmla="*/ 2147483647 w 901"/>
              <a:gd name="T19" fmla="*/ 2147483647 h 1321"/>
              <a:gd name="T20" fmla="*/ 2147483647 w 901"/>
              <a:gd name="T21" fmla="*/ 2147483647 h 1321"/>
              <a:gd name="T22" fmla="*/ 2147483647 w 901"/>
              <a:gd name="T23" fmla="*/ 2147483647 h 1321"/>
              <a:gd name="T24" fmla="*/ 2147483647 w 901"/>
              <a:gd name="T25" fmla="*/ 2147483647 h 1321"/>
              <a:gd name="T26" fmla="*/ 2147483647 w 901"/>
              <a:gd name="T27" fmla="*/ 2147483647 h 1321"/>
              <a:gd name="T28" fmla="*/ 2147483647 w 901"/>
              <a:gd name="T29" fmla="*/ 2147483647 h 1321"/>
              <a:gd name="T30" fmla="*/ 2147483647 w 901"/>
              <a:gd name="T31" fmla="*/ 2147483647 h 1321"/>
              <a:gd name="T32" fmla="*/ 2147483647 w 901"/>
              <a:gd name="T33" fmla="*/ 2147483647 h 1321"/>
              <a:gd name="T34" fmla="*/ 2147483647 w 901"/>
              <a:gd name="T35" fmla="*/ 2147483647 h 1321"/>
              <a:gd name="T36" fmla="*/ 2147483647 w 901"/>
              <a:gd name="T37" fmla="*/ 2147483647 h 1321"/>
              <a:gd name="T38" fmla="*/ 2147483647 w 901"/>
              <a:gd name="T39" fmla="*/ 2147483647 h 1321"/>
              <a:gd name="T40" fmla="*/ 2147483647 w 901"/>
              <a:gd name="T41" fmla="*/ 2147483647 h 1321"/>
              <a:gd name="T42" fmla="*/ 2147483647 w 901"/>
              <a:gd name="T43" fmla="*/ 2147483647 h 1321"/>
              <a:gd name="T44" fmla="*/ 2147483647 w 901"/>
              <a:gd name="T45" fmla="*/ 2147483647 h 1321"/>
              <a:gd name="T46" fmla="*/ 2147483647 w 901"/>
              <a:gd name="T47" fmla="*/ 2147483647 h 1321"/>
              <a:gd name="T48" fmla="*/ 2147483647 w 901"/>
              <a:gd name="T49" fmla="*/ 2147483647 h 1321"/>
              <a:gd name="T50" fmla="*/ 2147483647 w 901"/>
              <a:gd name="T51" fmla="*/ 2147483647 h 1321"/>
              <a:gd name="T52" fmla="*/ 2147483647 w 901"/>
              <a:gd name="T53" fmla="*/ 2147483647 h 1321"/>
              <a:gd name="T54" fmla="*/ 2147483647 w 901"/>
              <a:gd name="T55" fmla="*/ 2147483647 h 1321"/>
              <a:gd name="T56" fmla="*/ 2147483647 w 901"/>
              <a:gd name="T57" fmla="*/ 2147483647 h 1321"/>
              <a:gd name="T58" fmla="*/ 2147483647 w 901"/>
              <a:gd name="T59" fmla="*/ 2147483647 h 1321"/>
              <a:gd name="T60" fmla="*/ 2147483647 w 901"/>
              <a:gd name="T61" fmla="*/ 2147483647 h 1321"/>
              <a:gd name="T62" fmla="*/ 2147483647 w 901"/>
              <a:gd name="T63" fmla="*/ 2147483647 h 1321"/>
              <a:gd name="T64" fmla="*/ 2147483647 w 901"/>
              <a:gd name="T65" fmla="*/ 2147483647 h 1321"/>
              <a:gd name="T66" fmla="*/ 2147483647 w 901"/>
              <a:gd name="T67" fmla="*/ 2147483647 h 1321"/>
              <a:gd name="T68" fmla="*/ 2147483647 w 901"/>
              <a:gd name="T69" fmla="*/ 2147483647 h 1321"/>
              <a:gd name="T70" fmla="*/ 2147483647 w 901"/>
              <a:gd name="T71" fmla="*/ 2147483647 h 1321"/>
              <a:gd name="T72" fmla="*/ 2147483647 w 901"/>
              <a:gd name="T73" fmla="*/ 2147483647 h 1321"/>
              <a:gd name="T74" fmla="*/ 2147483647 w 901"/>
              <a:gd name="T75" fmla="*/ 2147483647 h 1321"/>
              <a:gd name="T76" fmla="*/ 2147483647 w 901"/>
              <a:gd name="T77" fmla="*/ 2147483647 h 1321"/>
              <a:gd name="T78" fmla="*/ 2147483647 w 901"/>
              <a:gd name="T79" fmla="*/ 2147483647 h 1321"/>
              <a:gd name="T80" fmla="*/ 2147483647 w 901"/>
              <a:gd name="T81" fmla="*/ 2147483647 h 1321"/>
              <a:gd name="T82" fmla="*/ 2147483647 w 901"/>
              <a:gd name="T83" fmla="*/ 2147483647 h 1321"/>
              <a:gd name="T84" fmla="*/ 2147483647 w 901"/>
              <a:gd name="T85" fmla="*/ 2147483647 h 1321"/>
              <a:gd name="T86" fmla="*/ 2147483647 w 901"/>
              <a:gd name="T87" fmla="*/ 2147483647 h 1321"/>
              <a:gd name="T88" fmla="*/ 2147483647 w 901"/>
              <a:gd name="T89" fmla="*/ 2147483647 h 1321"/>
              <a:gd name="T90" fmla="*/ 2147483647 w 901"/>
              <a:gd name="T91" fmla="*/ 2147483647 h 1321"/>
              <a:gd name="T92" fmla="*/ 2147483647 w 901"/>
              <a:gd name="T93" fmla="*/ 2147483647 h 1321"/>
              <a:gd name="T94" fmla="*/ 2147483647 w 901"/>
              <a:gd name="T95" fmla="*/ 2147483647 h 1321"/>
              <a:gd name="T96" fmla="*/ 2147483647 w 901"/>
              <a:gd name="T97" fmla="*/ 2147483647 h 1321"/>
              <a:gd name="T98" fmla="*/ 2147483647 w 901"/>
              <a:gd name="T99" fmla="*/ 2147483647 h 1321"/>
              <a:gd name="T100" fmla="*/ 2147483647 w 901"/>
              <a:gd name="T101" fmla="*/ 2147483647 h 1321"/>
              <a:gd name="T102" fmla="*/ 2147483647 w 901"/>
              <a:gd name="T103" fmla="*/ 2147483647 h 1321"/>
              <a:gd name="T104" fmla="*/ 2147483647 w 901"/>
              <a:gd name="T105" fmla="*/ 2147483647 h 1321"/>
              <a:gd name="T106" fmla="*/ 2147483647 w 901"/>
              <a:gd name="T107" fmla="*/ 2147483647 h 1321"/>
              <a:gd name="T108" fmla="*/ 2147483647 w 901"/>
              <a:gd name="T109" fmla="*/ 2147483647 h 1321"/>
              <a:gd name="T110" fmla="*/ 2147483647 w 901"/>
              <a:gd name="T111" fmla="*/ 2147483647 h 1321"/>
              <a:gd name="T112" fmla="*/ 2147483647 w 901"/>
              <a:gd name="T113" fmla="*/ 2147483647 h 1321"/>
              <a:gd name="T114" fmla="*/ 2147483647 w 901"/>
              <a:gd name="T115" fmla="*/ 2147483647 h 1321"/>
              <a:gd name="T116" fmla="*/ 2147483647 w 901"/>
              <a:gd name="T117" fmla="*/ 2147483647 h 1321"/>
              <a:gd name="T118" fmla="*/ 0 w 901"/>
              <a:gd name="T119" fmla="*/ 2147483647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1"/>
              <a:gd name="T181" fmla="*/ 0 h 1321"/>
              <a:gd name="T182" fmla="*/ 901 w 901"/>
              <a:gd name="T183" fmla="*/ 1321 h 13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a:solidFill>
                <a:srgbClr val="FFFFFF"/>
              </a:solidFill>
              <a:latin typeface="Arial" panose="020B0604020202020204" pitchFamily="34" charset="0"/>
              <a:ea typeface="ＭＳ Ｐゴシック" charset="0"/>
              <a:cs typeface="Arial" panose="020B0604020202020204" pitchFamily="34" charset="0"/>
            </a:endParaRPr>
          </a:p>
        </p:txBody>
      </p:sp>
      <p:sp>
        <p:nvSpPr>
          <p:cNvPr id="928773" name="Freeform 6"/>
          <p:cNvSpPr>
            <a:spLocks/>
          </p:cNvSpPr>
          <p:nvPr/>
        </p:nvSpPr>
        <p:spPr bwMode="auto">
          <a:xfrm>
            <a:off x="3562350" y="1695450"/>
            <a:ext cx="4097338" cy="2916238"/>
          </a:xfrm>
          <a:custGeom>
            <a:avLst/>
            <a:gdLst>
              <a:gd name="T0" fmla="*/ 2147483647 w 2581"/>
              <a:gd name="T1" fmla="*/ 2147483647 h 1837"/>
              <a:gd name="T2" fmla="*/ 2147483647 w 2581"/>
              <a:gd name="T3" fmla="*/ 2147483647 h 1837"/>
              <a:gd name="T4" fmla="*/ 2147483647 w 2581"/>
              <a:gd name="T5" fmla="*/ 2147483647 h 1837"/>
              <a:gd name="T6" fmla="*/ 2147483647 w 2581"/>
              <a:gd name="T7" fmla="*/ 2147483647 h 1837"/>
              <a:gd name="T8" fmla="*/ 2147483647 w 2581"/>
              <a:gd name="T9" fmla="*/ 2147483647 h 1837"/>
              <a:gd name="T10" fmla="*/ 2147483647 w 2581"/>
              <a:gd name="T11" fmla="*/ 2147483647 h 1837"/>
              <a:gd name="T12" fmla="*/ 2147483647 w 2581"/>
              <a:gd name="T13" fmla="*/ 2147483647 h 1837"/>
              <a:gd name="T14" fmla="*/ 2147483647 w 2581"/>
              <a:gd name="T15" fmla="*/ 2147483647 h 1837"/>
              <a:gd name="T16" fmla="*/ 2147483647 w 2581"/>
              <a:gd name="T17" fmla="*/ 2147483647 h 1837"/>
              <a:gd name="T18" fmla="*/ 2147483647 w 2581"/>
              <a:gd name="T19" fmla="*/ 2147483647 h 1837"/>
              <a:gd name="T20" fmla="*/ 2147483647 w 2581"/>
              <a:gd name="T21" fmla="*/ 2147483647 h 1837"/>
              <a:gd name="T22" fmla="*/ 2147483647 w 2581"/>
              <a:gd name="T23" fmla="*/ 2147483647 h 1837"/>
              <a:gd name="T24" fmla="*/ 2147483647 w 2581"/>
              <a:gd name="T25" fmla="*/ 2147483647 h 1837"/>
              <a:gd name="T26" fmla="*/ 2147483647 w 2581"/>
              <a:gd name="T27" fmla="*/ 2147483647 h 1837"/>
              <a:gd name="T28" fmla="*/ 2147483647 w 2581"/>
              <a:gd name="T29" fmla="*/ 2147483647 h 1837"/>
              <a:gd name="T30" fmla="*/ 2147483647 w 2581"/>
              <a:gd name="T31" fmla="*/ 2147483647 h 1837"/>
              <a:gd name="T32" fmla="*/ 2147483647 w 2581"/>
              <a:gd name="T33" fmla="*/ 2147483647 h 1837"/>
              <a:gd name="T34" fmla="*/ 2147483647 w 2581"/>
              <a:gd name="T35" fmla="*/ 2147483647 h 1837"/>
              <a:gd name="T36" fmla="*/ 2147483647 w 2581"/>
              <a:gd name="T37" fmla="*/ 2147483647 h 1837"/>
              <a:gd name="T38" fmla="*/ 2147483647 w 2581"/>
              <a:gd name="T39" fmla="*/ 2147483647 h 1837"/>
              <a:gd name="T40" fmla="*/ 2147483647 w 2581"/>
              <a:gd name="T41" fmla="*/ 2147483647 h 1837"/>
              <a:gd name="T42" fmla="*/ 2147483647 w 2581"/>
              <a:gd name="T43" fmla="*/ 2147483647 h 1837"/>
              <a:gd name="T44" fmla="*/ 2147483647 w 2581"/>
              <a:gd name="T45" fmla="*/ 2147483647 h 1837"/>
              <a:gd name="T46" fmla="*/ 2147483647 w 2581"/>
              <a:gd name="T47" fmla="*/ 2147483647 h 1837"/>
              <a:gd name="T48" fmla="*/ 2147483647 w 2581"/>
              <a:gd name="T49" fmla="*/ 2147483647 h 1837"/>
              <a:gd name="T50" fmla="*/ 2147483647 w 2581"/>
              <a:gd name="T51" fmla="*/ 2147483647 h 1837"/>
              <a:gd name="T52" fmla="*/ 2147483647 w 2581"/>
              <a:gd name="T53" fmla="*/ 2147483647 h 1837"/>
              <a:gd name="T54" fmla="*/ 2147483647 w 2581"/>
              <a:gd name="T55" fmla="*/ 2147483647 h 1837"/>
              <a:gd name="T56" fmla="*/ 2147483647 w 2581"/>
              <a:gd name="T57" fmla="*/ 2147483647 h 1837"/>
              <a:gd name="T58" fmla="*/ 2147483647 w 2581"/>
              <a:gd name="T59" fmla="*/ 2147483647 h 1837"/>
              <a:gd name="T60" fmla="*/ 2147483647 w 2581"/>
              <a:gd name="T61" fmla="*/ 2147483647 h 1837"/>
              <a:gd name="T62" fmla="*/ 2147483647 w 2581"/>
              <a:gd name="T63" fmla="*/ 2147483647 h 1837"/>
              <a:gd name="T64" fmla="*/ 2147483647 w 2581"/>
              <a:gd name="T65" fmla="*/ 2147483647 h 1837"/>
              <a:gd name="T66" fmla="*/ 2147483647 w 2581"/>
              <a:gd name="T67" fmla="*/ 2147483647 h 1837"/>
              <a:gd name="T68" fmla="*/ 2147483647 w 2581"/>
              <a:gd name="T69" fmla="*/ 2147483647 h 1837"/>
              <a:gd name="T70" fmla="*/ 2147483647 w 2581"/>
              <a:gd name="T71" fmla="*/ 2147483647 h 1837"/>
              <a:gd name="T72" fmla="*/ 2147483647 w 2581"/>
              <a:gd name="T73" fmla="*/ 2147483647 h 1837"/>
              <a:gd name="T74" fmla="*/ 2147483647 w 2581"/>
              <a:gd name="T75" fmla="*/ 2147483647 h 1837"/>
              <a:gd name="T76" fmla="*/ 2147483647 w 2581"/>
              <a:gd name="T77" fmla="*/ 2147483647 h 1837"/>
              <a:gd name="T78" fmla="*/ 2147483647 w 2581"/>
              <a:gd name="T79" fmla="*/ 2147483647 h 1837"/>
              <a:gd name="T80" fmla="*/ 2147483647 w 2581"/>
              <a:gd name="T81" fmla="*/ 2147483647 h 1837"/>
              <a:gd name="T82" fmla="*/ 2147483647 w 2581"/>
              <a:gd name="T83" fmla="*/ 2147483647 h 1837"/>
              <a:gd name="T84" fmla="*/ 2147483647 w 2581"/>
              <a:gd name="T85" fmla="*/ 2147483647 h 1837"/>
              <a:gd name="T86" fmla="*/ 2147483647 w 2581"/>
              <a:gd name="T87" fmla="*/ 2147483647 h 1837"/>
              <a:gd name="T88" fmla="*/ 2147483647 w 2581"/>
              <a:gd name="T89" fmla="*/ 2147483647 h 1837"/>
              <a:gd name="T90" fmla="*/ 2147483647 w 2581"/>
              <a:gd name="T91" fmla="*/ 2147483647 h 1837"/>
              <a:gd name="T92" fmla="*/ 2147483647 w 2581"/>
              <a:gd name="T93" fmla="*/ 2147483647 h 1837"/>
              <a:gd name="T94" fmla="*/ 2147483647 w 2581"/>
              <a:gd name="T95" fmla="*/ 2147483647 h 1837"/>
              <a:gd name="T96" fmla="*/ 2147483647 w 2581"/>
              <a:gd name="T97" fmla="*/ 2147483647 h 1837"/>
              <a:gd name="T98" fmla="*/ 2147483647 w 2581"/>
              <a:gd name="T99" fmla="*/ 2147483647 h 1837"/>
              <a:gd name="T100" fmla="*/ 2147483647 w 2581"/>
              <a:gd name="T101" fmla="*/ 0 h 1837"/>
              <a:gd name="T102" fmla="*/ 2147483647 w 2581"/>
              <a:gd name="T103" fmla="*/ 0 h 1837"/>
              <a:gd name="T104" fmla="*/ 2147483647 w 2581"/>
              <a:gd name="T105" fmla="*/ 2147483647 h 1837"/>
              <a:gd name="T106" fmla="*/ 2147483647 w 2581"/>
              <a:gd name="T107" fmla="*/ 2147483647 h 1837"/>
              <a:gd name="T108" fmla="*/ 2147483647 w 2581"/>
              <a:gd name="T109" fmla="*/ 2147483647 h 1837"/>
              <a:gd name="T110" fmla="*/ 0 w 2581"/>
              <a:gd name="T111" fmla="*/ 2147483647 h 1837"/>
              <a:gd name="T112" fmla="*/ 0 w 2581"/>
              <a:gd name="T113" fmla="*/ 2147483647 h 1837"/>
              <a:gd name="T114" fmla="*/ 2147483647 w 2581"/>
              <a:gd name="T115" fmla="*/ 2147483647 h 1837"/>
              <a:gd name="T116" fmla="*/ 2147483647 w 2581"/>
              <a:gd name="T117" fmla="*/ 2147483647 h 1837"/>
              <a:gd name="T118" fmla="*/ 2147483647 w 2581"/>
              <a:gd name="T119" fmla="*/ 2147483647 h 1837"/>
              <a:gd name="T120" fmla="*/ 2147483647 w 2581"/>
              <a:gd name="T121" fmla="*/ 2147483647 h 1837"/>
              <a:gd name="T122" fmla="*/ 2147483647 w 2581"/>
              <a:gd name="T123" fmla="*/ 2147483647 h 1837"/>
              <a:gd name="T124" fmla="*/ 2147483647 w 2581"/>
              <a:gd name="T125" fmla="*/ 2147483647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1"/>
              <a:gd name="T190" fmla="*/ 0 h 1837"/>
              <a:gd name="T191" fmla="*/ 2581 w 2581"/>
              <a:gd name="T192" fmla="*/ 1837 h 18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a:solidFill>
                <a:srgbClr val="FFFFFF"/>
              </a:solidFill>
              <a:latin typeface="Arial" panose="020B0604020202020204" pitchFamily="34" charset="0"/>
              <a:ea typeface="ＭＳ Ｐゴシック" charset="0"/>
              <a:cs typeface="Arial" panose="020B0604020202020204" pitchFamily="34" charset="0"/>
            </a:endParaRPr>
          </a:p>
        </p:txBody>
      </p:sp>
      <p:sp>
        <p:nvSpPr>
          <p:cNvPr id="8199" name="Rectangle 7"/>
          <p:cNvSpPr>
            <a:spLocks noChangeArrowheads="1"/>
          </p:cNvSpPr>
          <p:nvPr/>
        </p:nvSpPr>
        <p:spPr bwMode="auto">
          <a:xfrm>
            <a:off x="4630738" y="2649538"/>
            <a:ext cx="15208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50000"/>
              </a:spcBef>
              <a:spcAft>
                <a:spcPct val="0"/>
              </a:spcAft>
              <a:defRPr/>
            </a:pPr>
            <a:r>
              <a:rPr lang="en-US" sz="2400" b="1">
                <a:solidFill>
                  <a:srgbClr val="CECECE"/>
                </a:solidFill>
                <a:latin typeface="Arial" panose="020B0604020202020204" pitchFamily="34" charset="0"/>
                <a:ea typeface="ＭＳ Ｐゴシック" pitchFamily="-112" charset="-128"/>
                <a:cs typeface="Arial" panose="020B0604020202020204" pitchFamily="34" charset="0"/>
              </a:rPr>
              <a:t>ER</a:t>
            </a:r>
          </a:p>
        </p:txBody>
      </p:sp>
      <p:sp>
        <p:nvSpPr>
          <p:cNvPr id="928775" name="Freeform 8"/>
          <p:cNvSpPr>
            <a:spLocks/>
          </p:cNvSpPr>
          <p:nvPr/>
        </p:nvSpPr>
        <p:spPr bwMode="auto">
          <a:xfrm>
            <a:off x="2038350" y="4591050"/>
            <a:ext cx="1887538" cy="1487488"/>
          </a:xfrm>
          <a:custGeom>
            <a:avLst/>
            <a:gdLst>
              <a:gd name="T0" fmla="*/ 2147483647 w 1189"/>
              <a:gd name="T1" fmla="*/ 2147483647 h 937"/>
              <a:gd name="T2" fmla="*/ 2147483647 w 1189"/>
              <a:gd name="T3" fmla="*/ 2147483647 h 937"/>
              <a:gd name="T4" fmla="*/ 2147483647 w 1189"/>
              <a:gd name="T5" fmla="*/ 2147483647 h 937"/>
              <a:gd name="T6" fmla="*/ 2147483647 w 1189"/>
              <a:gd name="T7" fmla="*/ 2147483647 h 937"/>
              <a:gd name="T8" fmla="*/ 2147483647 w 1189"/>
              <a:gd name="T9" fmla="*/ 2147483647 h 937"/>
              <a:gd name="T10" fmla="*/ 2147483647 w 1189"/>
              <a:gd name="T11" fmla="*/ 2147483647 h 937"/>
              <a:gd name="T12" fmla="*/ 2147483647 w 1189"/>
              <a:gd name="T13" fmla="*/ 2147483647 h 937"/>
              <a:gd name="T14" fmla="*/ 2147483647 w 1189"/>
              <a:gd name="T15" fmla="*/ 2147483647 h 937"/>
              <a:gd name="T16" fmla="*/ 2147483647 w 1189"/>
              <a:gd name="T17" fmla="*/ 2147483647 h 937"/>
              <a:gd name="T18" fmla="*/ 0 w 1189"/>
              <a:gd name="T19" fmla="*/ 2147483647 h 937"/>
              <a:gd name="T20" fmla="*/ 0 w 1189"/>
              <a:gd name="T21" fmla="*/ 2147483647 h 937"/>
              <a:gd name="T22" fmla="*/ 2147483647 w 1189"/>
              <a:gd name="T23" fmla="*/ 2147483647 h 937"/>
              <a:gd name="T24" fmla="*/ 2147483647 w 1189"/>
              <a:gd name="T25" fmla="*/ 2147483647 h 937"/>
              <a:gd name="T26" fmla="*/ 2147483647 w 1189"/>
              <a:gd name="T27" fmla="*/ 2147483647 h 937"/>
              <a:gd name="T28" fmla="*/ 2147483647 w 1189"/>
              <a:gd name="T29" fmla="*/ 2147483647 h 937"/>
              <a:gd name="T30" fmla="*/ 2147483647 w 1189"/>
              <a:gd name="T31" fmla="*/ 2147483647 h 937"/>
              <a:gd name="T32" fmla="*/ 2147483647 w 1189"/>
              <a:gd name="T33" fmla="*/ 2147483647 h 937"/>
              <a:gd name="T34" fmla="*/ 2147483647 w 1189"/>
              <a:gd name="T35" fmla="*/ 2147483647 h 937"/>
              <a:gd name="T36" fmla="*/ 2147483647 w 1189"/>
              <a:gd name="T37" fmla="*/ 2147483647 h 937"/>
              <a:gd name="T38" fmla="*/ 2147483647 w 1189"/>
              <a:gd name="T39" fmla="*/ 2147483647 h 937"/>
              <a:gd name="T40" fmla="*/ 2147483647 w 1189"/>
              <a:gd name="T41" fmla="*/ 2147483647 h 937"/>
              <a:gd name="T42" fmla="*/ 2147483647 w 1189"/>
              <a:gd name="T43" fmla="*/ 2147483647 h 937"/>
              <a:gd name="T44" fmla="*/ 2147483647 w 1189"/>
              <a:gd name="T45" fmla="*/ 2147483647 h 937"/>
              <a:gd name="T46" fmla="*/ 2147483647 w 1189"/>
              <a:gd name="T47" fmla="*/ 2147483647 h 937"/>
              <a:gd name="T48" fmla="*/ 2147483647 w 1189"/>
              <a:gd name="T49" fmla="*/ 2147483647 h 937"/>
              <a:gd name="T50" fmla="*/ 2147483647 w 1189"/>
              <a:gd name="T51" fmla="*/ 2147483647 h 937"/>
              <a:gd name="T52" fmla="*/ 2147483647 w 1189"/>
              <a:gd name="T53" fmla="*/ 2147483647 h 937"/>
              <a:gd name="T54" fmla="*/ 2147483647 w 1189"/>
              <a:gd name="T55" fmla="*/ 2147483647 h 937"/>
              <a:gd name="T56" fmla="*/ 2147483647 w 1189"/>
              <a:gd name="T57" fmla="*/ 2147483647 h 937"/>
              <a:gd name="T58" fmla="*/ 2147483647 w 1189"/>
              <a:gd name="T59" fmla="*/ 2147483647 h 937"/>
              <a:gd name="T60" fmla="*/ 2147483647 w 1189"/>
              <a:gd name="T61" fmla="*/ 2147483647 h 937"/>
              <a:gd name="T62" fmla="*/ 2147483647 w 1189"/>
              <a:gd name="T63" fmla="*/ 2147483647 h 937"/>
              <a:gd name="T64" fmla="*/ 2147483647 w 1189"/>
              <a:gd name="T65" fmla="*/ 2147483647 h 937"/>
              <a:gd name="T66" fmla="*/ 2147483647 w 1189"/>
              <a:gd name="T67" fmla="*/ 2147483647 h 937"/>
              <a:gd name="T68" fmla="*/ 2147483647 w 1189"/>
              <a:gd name="T69" fmla="*/ 2147483647 h 937"/>
              <a:gd name="T70" fmla="*/ 2147483647 w 1189"/>
              <a:gd name="T71" fmla="*/ 2147483647 h 937"/>
              <a:gd name="T72" fmla="*/ 2147483647 w 1189"/>
              <a:gd name="T73" fmla="*/ 2147483647 h 937"/>
              <a:gd name="T74" fmla="*/ 2147483647 w 1189"/>
              <a:gd name="T75" fmla="*/ 2147483647 h 937"/>
              <a:gd name="T76" fmla="*/ 2147483647 w 1189"/>
              <a:gd name="T77" fmla="*/ 2147483647 h 937"/>
              <a:gd name="T78" fmla="*/ 2147483647 w 1189"/>
              <a:gd name="T79" fmla="*/ 2147483647 h 937"/>
              <a:gd name="T80" fmla="*/ 2147483647 w 1189"/>
              <a:gd name="T81" fmla="*/ 2147483647 h 937"/>
              <a:gd name="T82" fmla="*/ 2147483647 w 1189"/>
              <a:gd name="T83" fmla="*/ 2147483647 h 937"/>
              <a:gd name="T84" fmla="*/ 2147483647 w 1189"/>
              <a:gd name="T85" fmla="*/ 2147483647 h 937"/>
              <a:gd name="T86" fmla="*/ 2147483647 w 1189"/>
              <a:gd name="T87" fmla="*/ 2147483647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9"/>
              <a:gd name="T133" fmla="*/ 0 h 937"/>
              <a:gd name="T134" fmla="*/ 1189 w 1189"/>
              <a:gd name="T135" fmla="*/ 937 h 9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a:solidFill>
                <a:srgbClr val="FFFFFF"/>
              </a:solidFill>
              <a:latin typeface="Arial" panose="020B0604020202020204" pitchFamily="34" charset="0"/>
              <a:ea typeface="ＭＳ Ｐゴシック" charset="0"/>
              <a:cs typeface="Arial" panose="020B0604020202020204" pitchFamily="34" charset="0"/>
            </a:endParaRPr>
          </a:p>
        </p:txBody>
      </p:sp>
      <p:sp>
        <p:nvSpPr>
          <p:cNvPr id="8201" name="Rectangle 9"/>
          <p:cNvSpPr>
            <a:spLocks noChangeArrowheads="1"/>
          </p:cNvSpPr>
          <p:nvPr/>
        </p:nvSpPr>
        <p:spPr bwMode="auto">
          <a:xfrm>
            <a:off x="7259638" y="5259388"/>
            <a:ext cx="13112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50000"/>
              </a:spcBef>
              <a:spcAft>
                <a:spcPct val="0"/>
              </a:spcAft>
              <a:defRPr/>
            </a:pPr>
            <a:r>
              <a:rPr lang="en-US" sz="2400" b="1">
                <a:solidFill>
                  <a:srgbClr val="CECECE"/>
                </a:solidFill>
                <a:latin typeface="Arial" panose="020B0604020202020204" pitchFamily="34" charset="0"/>
                <a:ea typeface="ＭＳ Ｐゴシック" pitchFamily="-112" charset="-128"/>
                <a:cs typeface="Arial" panose="020B0604020202020204" pitchFamily="34" charset="0"/>
              </a:rPr>
              <a:t>PG</a:t>
            </a:r>
          </a:p>
        </p:txBody>
      </p:sp>
      <p:sp>
        <p:nvSpPr>
          <p:cNvPr id="928777" name="Freeform 10"/>
          <p:cNvSpPr>
            <a:spLocks/>
          </p:cNvSpPr>
          <p:nvPr/>
        </p:nvSpPr>
        <p:spPr bwMode="auto">
          <a:xfrm>
            <a:off x="3257550" y="2628900"/>
            <a:ext cx="268288" cy="306388"/>
          </a:xfrm>
          <a:custGeom>
            <a:avLst/>
            <a:gdLst>
              <a:gd name="T0" fmla="*/ 2147483647 w 169"/>
              <a:gd name="T1" fmla="*/ 2147483647 h 193"/>
              <a:gd name="T2" fmla="*/ 2147483647 w 169"/>
              <a:gd name="T3" fmla="*/ 2147483647 h 193"/>
              <a:gd name="T4" fmla="*/ 2147483647 w 169"/>
              <a:gd name="T5" fmla="*/ 2147483647 h 193"/>
              <a:gd name="T6" fmla="*/ 2147483647 w 169"/>
              <a:gd name="T7" fmla="*/ 2147483647 h 193"/>
              <a:gd name="T8" fmla="*/ 2147483647 w 169"/>
              <a:gd name="T9" fmla="*/ 2147483647 h 193"/>
              <a:gd name="T10" fmla="*/ 0 w 169"/>
              <a:gd name="T11" fmla="*/ 2147483647 h 193"/>
              <a:gd name="T12" fmla="*/ 0 w 169"/>
              <a:gd name="T13" fmla="*/ 2147483647 h 193"/>
              <a:gd name="T14" fmla="*/ 0 w 169"/>
              <a:gd name="T15" fmla="*/ 2147483647 h 193"/>
              <a:gd name="T16" fmla="*/ 2147483647 w 169"/>
              <a:gd name="T17" fmla="*/ 2147483647 h 193"/>
              <a:gd name="T18" fmla="*/ 2147483647 w 169"/>
              <a:gd name="T19" fmla="*/ 2147483647 h 193"/>
              <a:gd name="T20" fmla="*/ 2147483647 w 169"/>
              <a:gd name="T21" fmla="*/ 2147483647 h 193"/>
              <a:gd name="T22" fmla="*/ 2147483647 w 169"/>
              <a:gd name="T23" fmla="*/ 2147483647 h 193"/>
              <a:gd name="T24" fmla="*/ 2147483647 w 169"/>
              <a:gd name="T25" fmla="*/ 2147483647 h 193"/>
              <a:gd name="T26" fmla="*/ 2147483647 w 169"/>
              <a:gd name="T27" fmla="*/ 2147483647 h 193"/>
              <a:gd name="T28" fmla="*/ 2147483647 w 169"/>
              <a:gd name="T29" fmla="*/ 2147483647 h 193"/>
              <a:gd name="T30" fmla="*/ 2147483647 w 169"/>
              <a:gd name="T31" fmla="*/ 2147483647 h 193"/>
              <a:gd name="T32" fmla="*/ 2147483647 w 169"/>
              <a:gd name="T33" fmla="*/ 2147483647 h 193"/>
              <a:gd name="T34" fmla="*/ 2147483647 w 169"/>
              <a:gd name="T35" fmla="*/ 2147483647 h 193"/>
              <a:gd name="T36" fmla="*/ 2147483647 w 169"/>
              <a:gd name="T37" fmla="*/ 2147483647 h 193"/>
              <a:gd name="T38" fmla="*/ 2147483647 w 169"/>
              <a:gd name="T39" fmla="*/ 2147483647 h 193"/>
              <a:gd name="T40" fmla="*/ 2147483647 w 169"/>
              <a:gd name="T41" fmla="*/ 2147483647 h 193"/>
              <a:gd name="T42" fmla="*/ 2147483647 w 169"/>
              <a:gd name="T43" fmla="*/ 0 h 193"/>
              <a:gd name="T44" fmla="*/ 2147483647 w 169"/>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93"/>
              <a:gd name="T71" fmla="*/ 169 w 169"/>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a:solidFill>
                <a:srgbClr val="FFFFFF"/>
              </a:solidFill>
              <a:latin typeface="Arial" panose="020B0604020202020204" pitchFamily="34" charset="0"/>
              <a:ea typeface="ＭＳ Ｐゴシック" charset="0"/>
              <a:cs typeface="Arial" panose="020B0604020202020204" pitchFamily="34" charset="0"/>
            </a:endParaRPr>
          </a:p>
        </p:txBody>
      </p:sp>
      <p:sp>
        <p:nvSpPr>
          <p:cNvPr id="928778" name="Freeform 11"/>
          <p:cNvSpPr>
            <a:spLocks/>
          </p:cNvSpPr>
          <p:nvPr/>
        </p:nvSpPr>
        <p:spPr bwMode="auto">
          <a:xfrm>
            <a:off x="3067050" y="3333750"/>
            <a:ext cx="439738" cy="915988"/>
          </a:xfrm>
          <a:custGeom>
            <a:avLst/>
            <a:gdLst>
              <a:gd name="T0" fmla="*/ 2147483647 w 277"/>
              <a:gd name="T1" fmla="*/ 0 h 577"/>
              <a:gd name="T2" fmla="*/ 2147483647 w 277"/>
              <a:gd name="T3" fmla="*/ 2147483647 h 577"/>
              <a:gd name="T4" fmla="*/ 2147483647 w 277"/>
              <a:gd name="T5" fmla="*/ 2147483647 h 577"/>
              <a:gd name="T6" fmla="*/ 2147483647 w 277"/>
              <a:gd name="T7" fmla="*/ 2147483647 h 577"/>
              <a:gd name="T8" fmla="*/ 2147483647 w 277"/>
              <a:gd name="T9" fmla="*/ 2147483647 h 577"/>
              <a:gd name="T10" fmla="*/ 2147483647 w 277"/>
              <a:gd name="T11" fmla="*/ 2147483647 h 577"/>
              <a:gd name="T12" fmla="*/ 2147483647 w 277"/>
              <a:gd name="T13" fmla="*/ 2147483647 h 577"/>
              <a:gd name="T14" fmla="*/ 2147483647 w 277"/>
              <a:gd name="T15" fmla="*/ 2147483647 h 577"/>
              <a:gd name="T16" fmla="*/ 2147483647 w 277"/>
              <a:gd name="T17" fmla="*/ 2147483647 h 577"/>
              <a:gd name="T18" fmla="*/ 2147483647 w 277"/>
              <a:gd name="T19" fmla="*/ 2147483647 h 577"/>
              <a:gd name="T20" fmla="*/ 2147483647 w 277"/>
              <a:gd name="T21" fmla="*/ 2147483647 h 577"/>
              <a:gd name="T22" fmla="*/ 2147483647 w 277"/>
              <a:gd name="T23" fmla="*/ 2147483647 h 577"/>
              <a:gd name="T24" fmla="*/ 2147483647 w 277"/>
              <a:gd name="T25" fmla="*/ 2147483647 h 577"/>
              <a:gd name="T26" fmla="*/ 2147483647 w 277"/>
              <a:gd name="T27" fmla="*/ 2147483647 h 577"/>
              <a:gd name="T28" fmla="*/ 2147483647 w 277"/>
              <a:gd name="T29" fmla="*/ 2147483647 h 577"/>
              <a:gd name="T30" fmla="*/ 2147483647 w 277"/>
              <a:gd name="T31" fmla="*/ 2147483647 h 577"/>
              <a:gd name="T32" fmla="*/ 2147483647 w 277"/>
              <a:gd name="T33" fmla="*/ 2147483647 h 577"/>
              <a:gd name="T34" fmla="*/ 2147483647 w 277"/>
              <a:gd name="T35" fmla="*/ 2147483647 h 577"/>
              <a:gd name="T36" fmla="*/ 2147483647 w 277"/>
              <a:gd name="T37" fmla="*/ 2147483647 h 577"/>
              <a:gd name="T38" fmla="*/ 2147483647 w 277"/>
              <a:gd name="T39" fmla="*/ 2147483647 h 577"/>
              <a:gd name="T40" fmla="*/ 2147483647 w 277"/>
              <a:gd name="T41" fmla="*/ 2147483647 h 577"/>
              <a:gd name="T42" fmla="*/ 2147483647 w 277"/>
              <a:gd name="T43" fmla="*/ 2147483647 h 577"/>
              <a:gd name="T44" fmla="*/ 2147483647 w 277"/>
              <a:gd name="T45" fmla="*/ 2147483647 h 577"/>
              <a:gd name="T46" fmla="*/ 2147483647 w 277"/>
              <a:gd name="T47" fmla="*/ 2147483647 h 577"/>
              <a:gd name="T48" fmla="*/ 2147483647 w 277"/>
              <a:gd name="T49" fmla="*/ 2147483647 h 577"/>
              <a:gd name="T50" fmla="*/ 2147483647 w 277"/>
              <a:gd name="T51" fmla="*/ 2147483647 h 577"/>
              <a:gd name="T52" fmla="*/ 2147483647 w 277"/>
              <a:gd name="T53" fmla="*/ 2147483647 h 577"/>
              <a:gd name="T54" fmla="*/ 2147483647 w 277"/>
              <a:gd name="T55" fmla="*/ 2147483647 h 577"/>
              <a:gd name="T56" fmla="*/ 2147483647 w 277"/>
              <a:gd name="T57" fmla="*/ 2147483647 h 577"/>
              <a:gd name="T58" fmla="*/ 2147483647 w 277"/>
              <a:gd name="T59" fmla="*/ 2147483647 h 577"/>
              <a:gd name="T60" fmla="*/ 2147483647 w 277"/>
              <a:gd name="T61" fmla="*/ 2147483647 h 577"/>
              <a:gd name="T62" fmla="*/ 0 w 277"/>
              <a:gd name="T63" fmla="*/ 2147483647 h 577"/>
              <a:gd name="T64" fmla="*/ 2147483647 w 277"/>
              <a:gd name="T65" fmla="*/ 2147483647 h 577"/>
              <a:gd name="T66" fmla="*/ 2147483647 w 277"/>
              <a:gd name="T67" fmla="*/ 2147483647 h 577"/>
              <a:gd name="T68" fmla="*/ 2147483647 w 277"/>
              <a:gd name="T69" fmla="*/ 2147483647 h 577"/>
              <a:gd name="T70" fmla="*/ 2147483647 w 277"/>
              <a:gd name="T71" fmla="*/ 2147483647 h 577"/>
              <a:gd name="T72" fmla="*/ 2147483647 w 277"/>
              <a:gd name="T73" fmla="*/ 2147483647 h 577"/>
              <a:gd name="T74" fmla="*/ 2147483647 w 277"/>
              <a:gd name="T75" fmla="*/ 2147483647 h 577"/>
              <a:gd name="T76" fmla="*/ 2147483647 w 277"/>
              <a:gd name="T77" fmla="*/ 2147483647 h 577"/>
              <a:gd name="T78" fmla="*/ 2147483647 w 277"/>
              <a:gd name="T79" fmla="*/ 2147483647 h 577"/>
              <a:gd name="T80" fmla="*/ 2147483647 w 277"/>
              <a:gd name="T81" fmla="*/ 2147483647 h 577"/>
              <a:gd name="T82" fmla="*/ 2147483647 w 277"/>
              <a:gd name="T83" fmla="*/ 2147483647 h 577"/>
              <a:gd name="T84" fmla="*/ 2147483647 w 277"/>
              <a:gd name="T85" fmla="*/ 2147483647 h 577"/>
              <a:gd name="T86" fmla="*/ 2147483647 w 277"/>
              <a:gd name="T87" fmla="*/ 2147483647 h 577"/>
              <a:gd name="T88" fmla="*/ 2147483647 w 277"/>
              <a:gd name="T89" fmla="*/ 2147483647 h 577"/>
              <a:gd name="T90" fmla="*/ 2147483647 w 277"/>
              <a:gd name="T91" fmla="*/ 2147483647 h 577"/>
              <a:gd name="T92" fmla="*/ 2147483647 w 277"/>
              <a:gd name="T93" fmla="*/ 2147483647 h 577"/>
              <a:gd name="T94" fmla="*/ 2147483647 w 277"/>
              <a:gd name="T95" fmla="*/ 2147483647 h 577"/>
              <a:gd name="T96" fmla="*/ 2147483647 w 277"/>
              <a:gd name="T97" fmla="*/ 2147483647 h 577"/>
              <a:gd name="T98" fmla="*/ 2147483647 w 277"/>
              <a:gd name="T99" fmla="*/ 2147483647 h 577"/>
              <a:gd name="T100" fmla="*/ 2147483647 w 277"/>
              <a:gd name="T101" fmla="*/ 2147483647 h 577"/>
              <a:gd name="T102" fmla="*/ 2147483647 w 277"/>
              <a:gd name="T103" fmla="*/ 2147483647 h 577"/>
              <a:gd name="T104" fmla="*/ 2147483647 w 277"/>
              <a:gd name="T105" fmla="*/ 2147483647 h 577"/>
              <a:gd name="T106" fmla="*/ 2147483647 w 277"/>
              <a:gd name="T107" fmla="*/ 0 h 577"/>
              <a:gd name="T108" fmla="*/ 2147483647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a:solidFill>
                <a:srgbClr val="FFFFFF"/>
              </a:solidFill>
              <a:latin typeface="Arial" panose="020B0604020202020204" pitchFamily="34" charset="0"/>
              <a:ea typeface="ＭＳ Ｐゴシック" charset="0"/>
              <a:cs typeface="Arial" panose="020B0604020202020204" pitchFamily="34" charset="0"/>
            </a:endParaRPr>
          </a:p>
        </p:txBody>
      </p:sp>
      <p:sp>
        <p:nvSpPr>
          <p:cNvPr id="928779" name="Freeform 12"/>
          <p:cNvSpPr>
            <a:spLocks/>
          </p:cNvSpPr>
          <p:nvPr/>
        </p:nvSpPr>
        <p:spPr bwMode="auto">
          <a:xfrm>
            <a:off x="3333750" y="2933700"/>
            <a:ext cx="58738" cy="420688"/>
          </a:xfrm>
          <a:custGeom>
            <a:avLst/>
            <a:gdLst>
              <a:gd name="T0" fmla="*/ 2147483647 w 37"/>
              <a:gd name="T1" fmla="*/ 2147483647 h 265"/>
              <a:gd name="T2" fmla="*/ 2147483647 w 37"/>
              <a:gd name="T3" fmla="*/ 0 h 265"/>
              <a:gd name="T4" fmla="*/ 2147483647 w 37"/>
              <a:gd name="T5" fmla="*/ 2147483647 h 265"/>
              <a:gd name="T6" fmla="*/ 2147483647 w 37"/>
              <a:gd name="T7" fmla="*/ 2147483647 h 265"/>
              <a:gd name="T8" fmla="*/ 2147483647 w 37"/>
              <a:gd name="T9" fmla="*/ 2147483647 h 265"/>
              <a:gd name="T10" fmla="*/ 2147483647 w 37"/>
              <a:gd name="T11" fmla="*/ 2147483647 h 265"/>
              <a:gd name="T12" fmla="*/ 2147483647 w 37"/>
              <a:gd name="T13" fmla="*/ 2147483647 h 265"/>
              <a:gd name="T14" fmla="*/ 2147483647 w 37"/>
              <a:gd name="T15" fmla="*/ 2147483647 h 265"/>
              <a:gd name="T16" fmla="*/ 0 w 37"/>
              <a:gd name="T17" fmla="*/ 2147483647 h 265"/>
              <a:gd name="T18" fmla="*/ 0 w 37"/>
              <a:gd name="T19" fmla="*/ 2147483647 h 265"/>
              <a:gd name="T20" fmla="*/ 0 w 37"/>
              <a:gd name="T21" fmla="*/ 2147483647 h 265"/>
              <a:gd name="T22" fmla="*/ 0 w 37"/>
              <a:gd name="T23" fmla="*/ 2147483647 h 265"/>
              <a:gd name="T24" fmla="*/ 2147483647 w 37"/>
              <a:gd name="T25" fmla="*/ 2147483647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5"/>
              <a:gd name="T41" fmla="*/ 37 w 37"/>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a:solidFill>
                <a:srgbClr val="FFFFFF"/>
              </a:solidFill>
              <a:latin typeface="Arial" panose="020B0604020202020204" pitchFamily="34" charset="0"/>
              <a:ea typeface="ＭＳ Ｐゴシック" charset="0"/>
              <a:cs typeface="Arial" panose="020B0604020202020204" pitchFamily="34" charset="0"/>
            </a:endParaRPr>
          </a:p>
        </p:txBody>
      </p:sp>
      <p:sp>
        <p:nvSpPr>
          <p:cNvPr id="8205" name="Rectangle 13"/>
          <p:cNvSpPr>
            <a:spLocks noChangeArrowheads="1"/>
          </p:cNvSpPr>
          <p:nvPr/>
        </p:nvSpPr>
        <p:spPr bwMode="auto">
          <a:xfrm>
            <a:off x="3449638" y="2382838"/>
            <a:ext cx="12731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50000"/>
              </a:spcBef>
              <a:spcAft>
                <a:spcPct val="0"/>
              </a:spcAft>
              <a:defRPr/>
            </a:pPr>
            <a:r>
              <a:rPr lang="en-US" sz="2400" b="1">
                <a:solidFill>
                  <a:srgbClr val="CECECE"/>
                </a:solidFill>
                <a:latin typeface="Arial" panose="020B0604020202020204" pitchFamily="34" charset="0"/>
                <a:ea typeface="ＭＳ Ｐゴシック" pitchFamily="-112" charset="-128"/>
                <a:cs typeface="Arial" panose="020B0604020202020204" pitchFamily="34" charset="0"/>
              </a:rPr>
              <a:t>SG</a:t>
            </a:r>
          </a:p>
        </p:txBody>
      </p:sp>
      <p:sp>
        <p:nvSpPr>
          <p:cNvPr id="8206" name="Rectangle 14"/>
          <p:cNvSpPr>
            <a:spLocks noChangeArrowheads="1"/>
          </p:cNvSpPr>
          <p:nvPr/>
        </p:nvSpPr>
        <p:spPr bwMode="auto">
          <a:xfrm>
            <a:off x="2516188" y="5640388"/>
            <a:ext cx="7016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50000"/>
              </a:spcBef>
              <a:spcAft>
                <a:spcPct val="0"/>
              </a:spcAft>
              <a:defRPr/>
            </a:pPr>
            <a:r>
              <a:rPr lang="en-US" sz="2400" b="1">
                <a:solidFill>
                  <a:srgbClr val="CECECE"/>
                </a:solidFill>
                <a:latin typeface="Arial" panose="020B0604020202020204" pitchFamily="34" charset="0"/>
                <a:ea typeface="ＭＳ Ｐゴシック" pitchFamily="-112" charset="-128"/>
                <a:cs typeface="Arial" panose="020B0604020202020204" pitchFamily="34" charset="0"/>
              </a:rPr>
              <a:t>RS</a:t>
            </a:r>
          </a:p>
        </p:txBody>
      </p:sp>
      <p:sp>
        <p:nvSpPr>
          <p:cNvPr id="8207" name="Rectangle 15"/>
          <p:cNvSpPr>
            <a:spLocks noChangeArrowheads="1"/>
          </p:cNvSpPr>
          <p:nvPr/>
        </p:nvSpPr>
        <p:spPr bwMode="auto">
          <a:xfrm>
            <a:off x="2020888" y="99218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50000"/>
              </a:spcBef>
              <a:spcAft>
                <a:spcPct val="0"/>
              </a:spcAft>
              <a:defRPr/>
            </a:pPr>
            <a:r>
              <a:rPr lang="en-US" sz="2400" b="1">
                <a:solidFill>
                  <a:srgbClr val="CECECE"/>
                </a:solidFill>
                <a:latin typeface="Arial" panose="020B0604020202020204" pitchFamily="34" charset="0"/>
                <a:ea typeface="ＭＳ Ｐゴシック" pitchFamily="-112" charset="-128"/>
                <a:cs typeface="Arial" panose="020B0604020202020204" pitchFamily="34" charset="0"/>
              </a:rPr>
              <a:t>MS</a:t>
            </a:r>
          </a:p>
        </p:txBody>
      </p:sp>
      <p:sp>
        <p:nvSpPr>
          <p:cNvPr id="928783" name="Rectangle 16"/>
          <p:cNvSpPr>
            <a:spLocks noChangeArrowheads="1"/>
          </p:cNvSpPr>
          <p:nvPr/>
        </p:nvSpPr>
        <p:spPr bwMode="auto">
          <a:xfrm>
            <a:off x="3086100" y="43815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panose="020B0604020202020204" pitchFamily="34" charset="0"/>
              <a:ea typeface="ＭＳ Ｐゴシック" charset="0"/>
              <a:cs typeface="Arial" panose="020B0604020202020204" pitchFamily="34" charset="0"/>
            </a:endParaRPr>
          </a:p>
        </p:txBody>
      </p:sp>
      <p:sp>
        <p:nvSpPr>
          <p:cNvPr id="928784" name="Line 17"/>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FFFFFF"/>
              </a:solidFill>
              <a:latin typeface="Arial" panose="020B0604020202020204" pitchFamily="34" charset="0"/>
              <a:ea typeface="ＭＳ Ｐゴシック" charset="0"/>
              <a:cs typeface="Arial" panose="020B0604020202020204" pitchFamily="34" charset="0"/>
            </a:endParaRPr>
          </a:p>
        </p:txBody>
      </p:sp>
      <p:sp>
        <p:nvSpPr>
          <p:cNvPr id="928785" name="Line 18"/>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FFFFFF"/>
              </a:solidFill>
              <a:latin typeface="Arial" panose="020B0604020202020204" pitchFamily="34" charset="0"/>
              <a:ea typeface="ＭＳ Ｐゴシック" charset="0"/>
              <a:cs typeface="Arial" panose="020B0604020202020204" pitchFamily="34" charset="0"/>
            </a:endParaRPr>
          </a:p>
        </p:txBody>
      </p:sp>
      <p:sp>
        <p:nvSpPr>
          <p:cNvPr id="8212" name="Rectangle 20"/>
          <p:cNvSpPr>
            <a:spLocks noChangeArrowheads="1"/>
          </p:cNvSpPr>
          <p:nvPr/>
        </p:nvSpPr>
        <p:spPr bwMode="auto">
          <a:xfrm>
            <a:off x="2613025" y="3613150"/>
            <a:ext cx="17303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50000"/>
              </a:spcBef>
              <a:spcAft>
                <a:spcPct val="0"/>
              </a:spcAft>
              <a:defRPr/>
            </a:pPr>
            <a:r>
              <a:rPr lang="en-US" sz="2400" b="1">
                <a:solidFill>
                  <a:srgbClr val="CECECE"/>
                </a:solidFill>
                <a:latin typeface="Arial" panose="020B0604020202020204" pitchFamily="34" charset="0"/>
                <a:ea typeface="ＭＳ Ｐゴシック" pitchFamily="-112" charset="-128"/>
                <a:cs typeface="Arial" panose="020B0604020202020204" pitchFamily="34" charset="0"/>
              </a:rPr>
              <a:t>DS</a:t>
            </a:r>
          </a:p>
        </p:txBody>
      </p:sp>
      <p:sp>
        <p:nvSpPr>
          <p:cNvPr id="8213" name="Line 21"/>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anose="020B0604020202020204" pitchFamily="34" charset="0"/>
              <a:ea typeface="ＭＳ Ｐゴシック" pitchFamily="-112" charset="-128"/>
              <a:cs typeface="Arial" panose="020B0604020202020204" pitchFamily="34" charset="0"/>
            </a:endParaRPr>
          </a:p>
        </p:txBody>
      </p:sp>
      <p:sp>
        <p:nvSpPr>
          <p:cNvPr id="8214" name="Freeform 22"/>
          <p:cNvSpPr>
            <a:spLocks/>
          </p:cNvSpPr>
          <p:nvPr/>
        </p:nvSpPr>
        <p:spPr bwMode="auto">
          <a:xfrm>
            <a:off x="1800225" y="1054100"/>
            <a:ext cx="6378575" cy="4025900"/>
          </a:xfrm>
          <a:custGeom>
            <a:avLst/>
            <a:gdLst/>
            <a:ahLst/>
            <a:cxnLst>
              <a:cxn ang="0">
                <a:pos x="2658" y="2528"/>
              </a:cxn>
              <a:cxn ang="0">
                <a:pos x="2242" y="2368"/>
              </a:cxn>
              <a:cxn ang="0">
                <a:pos x="1570" y="2264"/>
              </a:cxn>
              <a:cxn ang="0">
                <a:pos x="1210" y="2280"/>
              </a:cxn>
              <a:cxn ang="0">
                <a:pos x="1114" y="2336"/>
              </a:cxn>
              <a:cxn ang="0">
                <a:pos x="1066" y="2368"/>
              </a:cxn>
              <a:cxn ang="0">
                <a:pos x="938" y="2488"/>
              </a:cxn>
              <a:cxn ang="0">
                <a:pos x="890" y="2512"/>
              </a:cxn>
              <a:cxn ang="0">
                <a:pos x="842" y="2528"/>
              </a:cxn>
              <a:cxn ang="0">
                <a:pos x="722" y="2336"/>
              </a:cxn>
              <a:cxn ang="0">
                <a:pos x="674" y="2248"/>
              </a:cxn>
              <a:cxn ang="0">
                <a:pos x="602" y="2168"/>
              </a:cxn>
              <a:cxn ang="0">
                <a:pos x="146" y="2104"/>
              </a:cxn>
              <a:cxn ang="0">
                <a:pos x="90" y="2088"/>
              </a:cxn>
              <a:cxn ang="0">
                <a:pos x="18" y="2008"/>
              </a:cxn>
              <a:cxn ang="0">
                <a:pos x="42" y="1896"/>
              </a:cxn>
              <a:cxn ang="0">
                <a:pos x="58" y="1872"/>
              </a:cxn>
              <a:cxn ang="0">
                <a:pos x="82" y="1864"/>
              </a:cxn>
              <a:cxn ang="0">
                <a:pos x="130" y="1832"/>
              </a:cxn>
              <a:cxn ang="0">
                <a:pos x="330" y="1760"/>
              </a:cxn>
              <a:cxn ang="0">
                <a:pos x="378" y="1744"/>
              </a:cxn>
              <a:cxn ang="0">
                <a:pos x="506" y="1656"/>
              </a:cxn>
              <a:cxn ang="0">
                <a:pos x="570" y="1584"/>
              </a:cxn>
              <a:cxn ang="0">
                <a:pos x="626" y="1504"/>
              </a:cxn>
              <a:cxn ang="0">
                <a:pos x="690" y="1408"/>
              </a:cxn>
              <a:cxn ang="0">
                <a:pos x="722" y="1360"/>
              </a:cxn>
              <a:cxn ang="0">
                <a:pos x="730" y="1336"/>
              </a:cxn>
              <a:cxn ang="0">
                <a:pos x="762" y="1288"/>
              </a:cxn>
              <a:cxn ang="0">
                <a:pos x="778" y="1256"/>
              </a:cxn>
              <a:cxn ang="0">
                <a:pos x="810" y="1208"/>
              </a:cxn>
              <a:cxn ang="0">
                <a:pos x="850" y="1080"/>
              </a:cxn>
              <a:cxn ang="0">
                <a:pos x="938" y="696"/>
              </a:cxn>
              <a:cxn ang="0">
                <a:pos x="994" y="472"/>
              </a:cxn>
              <a:cxn ang="0">
                <a:pos x="1074" y="232"/>
              </a:cxn>
              <a:cxn ang="0">
                <a:pos x="1138" y="136"/>
              </a:cxn>
              <a:cxn ang="0">
                <a:pos x="1194" y="80"/>
              </a:cxn>
              <a:cxn ang="0">
                <a:pos x="1354" y="24"/>
              </a:cxn>
              <a:cxn ang="0">
                <a:pos x="1594" y="0"/>
              </a:cxn>
              <a:cxn ang="0">
                <a:pos x="2674" y="48"/>
              </a:cxn>
              <a:cxn ang="0">
                <a:pos x="2970" y="72"/>
              </a:cxn>
              <a:cxn ang="0">
                <a:pos x="3186" y="88"/>
              </a:cxn>
              <a:cxn ang="0">
                <a:pos x="3850" y="240"/>
              </a:cxn>
              <a:cxn ang="0">
                <a:pos x="3930" y="376"/>
              </a:cxn>
              <a:cxn ang="0">
                <a:pos x="3986" y="496"/>
              </a:cxn>
              <a:cxn ang="0">
                <a:pos x="4018" y="688"/>
              </a:cxn>
              <a:cxn ang="0">
                <a:pos x="4010" y="1200"/>
              </a:cxn>
              <a:cxn ang="0">
                <a:pos x="3906" y="1616"/>
              </a:cxn>
              <a:cxn ang="0">
                <a:pos x="3874" y="1664"/>
              </a:cxn>
              <a:cxn ang="0">
                <a:pos x="3762" y="1912"/>
              </a:cxn>
              <a:cxn ang="0">
                <a:pos x="3730" y="1960"/>
              </a:cxn>
              <a:cxn ang="0">
                <a:pos x="3682" y="2040"/>
              </a:cxn>
              <a:cxn ang="0">
                <a:pos x="3594" y="2176"/>
              </a:cxn>
              <a:cxn ang="0">
                <a:pos x="3474" y="2320"/>
              </a:cxn>
              <a:cxn ang="0">
                <a:pos x="3378" y="2424"/>
              </a:cxn>
              <a:cxn ang="0">
                <a:pos x="3354" y="2432"/>
              </a:cxn>
              <a:cxn ang="0">
                <a:pos x="3242" y="2488"/>
              </a:cxn>
              <a:cxn ang="0">
                <a:pos x="3034" y="2536"/>
              </a:cxn>
              <a:cxn ang="0">
                <a:pos x="2658" y="2528"/>
              </a:cxn>
            </a:cxnLst>
            <a:rect l="0" t="0" r="r" b="b"/>
            <a:pathLst>
              <a:path w="4018" h="2536">
                <a:moveTo>
                  <a:pt x="2658" y="2528"/>
                </a:moveTo>
                <a:cubicBezTo>
                  <a:pt x="2517" y="2481"/>
                  <a:pt x="2387" y="2404"/>
                  <a:pt x="2242" y="2368"/>
                </a:cubicBezTo>
                <a:cubicBezTo>
                  <a:pt x="2021" y="2312"/>
                  <a:pt x="1795" y="2292"/>
                  <a:pt x="1570" y="2264"/>
                </a:cubicBezTo>
                <a:cubicBezTo>
                  <a:pt x="1449" y="2267"/>
                  <a:pt x="1322" y="2237"/>
                  <a:pt x="1210" y="2280"/>
                </a:cubicBezTo>
                <a:cubicBezTo>
                  <a:pt x="1178" y="2291"/>
                  <a:pt x="1140" y="2318"/>
                  <a:pt x="1114" y="2336"/>
                </a:cubicBezTo>
                <a:cubicBezTo>
                  <a:pt x="1098" y="2346"/>
                  <a:pt x="1066" y="2368"/>
                  <a:pt x="1066" y="2368"/>
                </a:cubicBezTo>
                <a:cubicBezTo>
                  <a:pt x="1044" y="2400"/>
                  <a:pt x="973" y="2470"/>
                  <a:pt x="938" y="2488"/>
                </a:cubicBezTo>
                <a:cubicBezTo>
                  <a:pt x="922" y="2496"/>
                  <a:pt x="906" y="2504"/>
                  <a:pt x="890" y="2512"/>
                </a:cubicBezTo>
                <a:cubicBezTo>
                  <a:pt x="874" y="2518"/>
                  <a:pt x="842" y="2528"/>
                  <a:pt x="842" y="2528"/>
                </a:cubicBezTo>
                <a:cubicBezTo>
                  <a:pt x="737" y="2493"/>
                  <a:pt x="761" y="2414"/>
                  <a:pt x="722" y="2336"/>
                </a:cubicBezTo>
                <a:cubicBezTo>
                  <a:pt x="707" y="2306"/>
                  <a:pt x="691" y="2275"/>
                  <a:pt x="674" y="2248"/>
                </a:cubicBezTo>
                <a:cubicBezTo>
                  <a:pt x="650" y="2210"/>
                  <a:pt x="641" y="2181"/>
                  <a:pt x="602" y="2168"/>
                </a:cubicBezTo>
                <a:cubicBezTo>
                  <a:pt x="542" y="2078"/>
                  <a:pt x="155" y="2104"/>
                  <a:pt x="146" y="2104"/>
                </a:cubicBezTo>
                <a:cubicBezTo>
                  <a:pt x="127" y="2097"/>
                  <a:pt x="105" y="2099"/>
                  <a:pt x="90" y="2088"/>
                </a:cubicBezTo>
                <a:cubicBezTo>
                  <a:pt x="59" y="2066"/>
                  <a:pt x="39" y="2036"/>
                  <a:pt x="18" y="2008"/>
                </a:cubicBezTo>
                <a:cubicBezTo>
                  <a:pt x="0" y="1954"/>
                  <a:pt x="9" y="1935"/>
                  <a:pt x="42" y="1896"/>
                </a:cubicBezTo>
                <a:cubicBezTo>
                  <a:pt x="48" y="1888"/>
                  <a:pt x="50" y="1878"/>
                  <a:pt x="58" y="1872"/>
                </a:cubicBezTo>
                <a:cubicBezTo>
                  <a:pt x="64" y="1866"/>
                  <a:pt x="74" y="1868"/>
                  <a:pt x="82" y="1864"/>
                </a:cubicBezTo>
                <a:cubicBezTo>
                  <a:pt x="98" y="1854"/>
                  <a:pt x="111" y="1838"/>
                  <a:pt x="130" y="1832"/>
                </a:cubicBezTo>
                <a:cubicBezTo>
                  <a:pt x="198" y="1809"/>
                  <a:pt x="265" y="1788"/>
                  <a:pt x="330" y="1760"/>
                </a:cubicBezTo>
                <a:cubicBezTo>
                  <a:pt x="345" y="1753"/>
                  <a:pt x="363" y="1752"/>
                  <a:pt x="378" y="1744"/>
                </a:cubicBezTo>
                <a:cubicBezTo>
                  <a:pt x="411" y="1723"/>
                  <a:pt x="486" y="1684"/>
                  <a:pt x="506" y="1656"/>
                </a:cubicBezTo>
                <a:cubicBezTo>
                  <a:pt x="523" y="1629"/>
                  <a:pt x="555" y="1612"/>
                  <a:pt x="570" y="1584"/>
                </a:cubicBezTo>
                <a:cubicBezTo>
                  <a:pt x="586" y="1551"/>
                  <a:pt x="600" y="1529"/>
                  <a:pt x="626" y="1504"/>
                </a:cubicBezTo>
                <a:cubicBezTo>
                  <a:pt x="639" y="1464"/>
                  <a:pt x="661" y="1436"/>
                  <a:pt x="690" y="1408"/>
                </a:cubicBezTo>
                <a:cubicBezTo>
                  <a:pt x="709" y="1350"/>
                  <a:pt x="682" y="1419"/>
                  <a:pt x="722" y="1360"/>
                </a:cubicBezTo>
                <a:cubicBezTo>
                  <a:pt x="726" y="1352"/>
                  <a:pt x="725" y="1343"/>
                  <a:pt x="730" y="1336"/>
                </a:cubicBezTo>
                <a:cubicBezTo>
                  <a:pt x="739" y="1319"/>
                  <a:pt x="753" y="1305"/>
                  <a:pt x="762" y="1288"/>
                </a:cubicBezTo>
                <a:cubicBezTo>
                  <a:pt x="767" y="1277"/>
                  <a:pt x="771" y="1266"/>
                  <a:pt x="778" y="1256"/>
                </a:cubicBezTo>
                <a:cubicBezTo>
                  <a:pt x="787" y="1239"/>
                  <a:pt x="810" y="1208"/>
                  <a:pt x="810" y="1208"/>
                </a:cubicBezTo>
                <a:cubicBezTo>
                  <a:pt x="819" y="1162"/>
                  <a:pt x="840" y="1125"/>
                  <a:pt x="850" y="1080"/>
                </a:cubicBezTo>
                <a:cubicBezTo>
                  <a:pt x="875" y="952"/>
                  <a:pt x="896" y="819"/>
                  <a:pt x="938" y="696"/>
                </a:cubicBezTo>
                <a:cubicBezTo>
                  <a:pt x="947" y="617"/>
                  <a:pt x="975" y="547"/>
                  <a:pt x="994" y="472"/>
                </a:cubicBezTo>
                <a:cubicBezTo>
                  <a:pt x="1014" y="388"/>
                  <a:pt x="1029" y="306"/>
                  <a:pt x="1074" y="232"/>
                </a:cubicBezTo>
                <a:cubicBezTo>
                  <a:pt x="1085" y="185"/>
                  <a:pt x="1105" y="165"/>
                  <a:pt x="1138" y="136"/>
                </a:cubicBezTo>
                <a:cubicBezTo>
                  <a:pt x="1157" y="118"/>
                  <a:pt x="1168" y="88"/>
                  <a:pt x="1194" y="80"/>
                </a:cubicBezTo>
                <a:cubicBezTo>
                  <a:pt x="1247" y="62"/>
                  <a:pt x="1296" y="31"/>
                  <a:pt x="1354" y="24"/>
                </a:cubicBezTo>
                <a:cubicBezTo>
                  <a:pt x="1433" y="13"/>
                  <a:pt x="1514" y="7"/>
                  <a:pt x="1594" y="0"/>
                </a:cubicBezTo>
                <a:cubicBezTo>
                  <a:pt x="1959" y="5"/>
                  <a:pt x="2312" y="11"/>
                  <a:pt x="2674" y="48"/>
                </a:cubicBezTo>
                <a:cubicBezTo>
                  <a:pt x="2773" y="57"/>
                  <a:pt x="2868" y="65"/>
                  <a:pt x="2970" y="72"/>
                </a:cubicBezTo>
                <a:cubicBezTo>
                  <a:pt x="3042" y="76"/>
                  <a:pt x="3186" y="88"/>
                  <a:pt x="3186" y="88"/>
                </a:cubicBezTo>
                <a:cubicBezTo>
                  <a:pt x="3404" y="124"/>
                  <a:pt x="3660" y="104"/>
                  <a:pt x="3850" y="240"/>
                </a:cubicBezTo>
                <a:cubicBezTo>
                  <a:pt x="3893" y="271"/>
                  <a:pt x="3903" y="332"/>
                  <a:pt x="3930" y="376"/>
                </a:cubicBezTo>
                <a:cubicBezTo>
                  <a:pt x="3955" y="418"/>
                  <a:pt x="3973" y="446"/>
                  <a:pt x="3986" y="496"/>
                </a:cubicBezTo>
                <a:cubicBezTo>
                  <a:pt x="4002" y="561"/>
                  <a:pt x="4011" y="619"/>
                  <a:pt x="4018" y="688"/>
                </a:cubicBezTo>
                <a:cubicBezTo>
                  <a:pt x="4015" y="858"/>
                  <a:pt x="4014" y="1029"/>
                  <a:pt x="4010" y="1200"/>
                </a:cubicBezTo>
                <a:cubicBezTo>
                  <a:pt x="4006" y="1320"/>
                  <a:pt x="3961" y="1505"/>
                  <a:pt x="3906" y="1616"/>
                </a:cubicBezTo>
                <a:cubicBezTo>
                  <a:pt x="3897" y="1633"/>
                  <a:pt x="3880" y="1645"/>
                  <a:pt x="3874" y="1664"/>
                </a:cubicBezTo>
                <a:cubicBezTo>
                  <a:pt x="3845" y="1749"/>
                  <a:pt x="3806" y="1832"/>
                  <a:pt x="3762" y="1912"/>
                </a:cubicBezTo>
                <a:cubicBezTo>
                  <a:pt x="3752" y="1928"/>
                  <a:pt x="3736" y="1941"/>
                  <a:pt x="3730" y="1960"/>
                </a:cubicBezTo>
                <a:cubicBezTo>
                  <a:pt x="3709" y="2022"/>
                  <a:pt x="3725" y="1996"/>
                  <a:pt x="3682" y="2040"/>
                </a:cubicBezTo>
                <a:cubicBezTo>
                  <a:pt x="3663" y="2095"/>
                  <a:pt x="3622" y="2126"/>
                  <a:pt x="3594" y="2176"/>
                </a:cubicBezTo>
                <a:cubicBezTo>
                  <a:pt x="3562" y="2231"/>
                  <a:pt x="3519" y="2274"/>
                  <a:pt x="3474" y="2320"/>
                </a:cubicBezTo>
                <a:cubicBezTo>
                  <a:pt x="3443" y="2350"/>
                  <a:pt x="3412" y="2399"/>
                  <a:pt x="3378" y="2424"/>
                </a:cubicBezTo>
                <a:cubicBezTo>
                  <a:pt x="3371" y="2428"/>
                  <a:pt x="3361" y="2427"/>
                  <a:pt x="3354" y="2432"/>
                </a:cubicBezTo>
                <a:cubicBezTo>
                  <a:pt x="3310" y="2455"/>
                  <a:pt x="3290" y="2475"/>
                  <a:pt x="3242" y="2488"/>
                </a:cubicBezTo>
                <a:cubicBezTo>
                  <a:pt x="3179" y="2529"/>
                  <a:pt x="3107" y="2529"/>
                  <a:pt x="3034" y="2536"/>
                </a:cubicBezTo>
                <a:cubicBezTo>
                  <a:pt x="2690" y="2527"/>
                  <a:pt x="2815" y="2528"/>
                  <a:pt x="2658" y="2528"/>
                </a:cubicBezTo>
                <a:close/>
              </a:path>
            </a:pathLst>
          </a:custGeom>
          <a:noFill/>
          <a:ln w="57150" cap="flat" cmpd="sng">
            <a:solidFill>
              <a:srgbClr val="FF0000"/>
            </a:solidFill>
            <a:prstDash val="lgDashDot"/>
            <a:round/>
            <a:headEnd/>
            <a:tailEnd/>
          </a:ln>
          <a:effectLst>
            <a:outerShdw blurRad="63500" dist="71842"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anose="020B0604020202020204" pitchFamily="34" charset="0"/>
              <a:ea typeface="ＭＳ Ｐゴシック" pitchFamily="-112" charset="-128"/>
              <a:cs typeface="Arial" panose="020B0604020202020204" pitchFamily="34" charset="0"/>
            </a:endParaRPr>
          </a:p>
        </p:txBody>
      </p:sp>
      <p:sp>
        <p:nvSpPr>
          <p:cNvPr id="928789" name="Text Box 23"/>
          <p:cNvSpPr txBox="1">
            <a:spLocks noChangeArrowheads="1"/>
          </p:cNvSpPr>
          <p:nvPr/>
        </p:nvSpPr>
        <p:spPr bwMode="auto">
          <a:xfrm>
            <a:off x="8756392" y="89664"/>
            <a:ext cx="18466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endParaRPr lang="en-US" sz="2000">
              <a:solidFill>
                <a:srgbClr val="FFA27C"/>
              </a:solidFill>
              <a:latin typeface="Arial" panose="020B0604020202020204" pitchFamily="34" charset="0"/>
              <a:cs typeface="Arial" panose="020B0604020202020204" pitchFamily="34" charset="0"/>
            </a:endParaRPr>
          </a:p>
        </p:txBody>
      </p:sp>
      <p:sp>
        <p:nvSpPr>
          <p:cNvPr id="8216" name="Text Box 24"/>
          <p:cNvSpPr txBox="1">
            <a:spLocks noChangeArrowheads="1"/>
          </p:cNvSpPr>
          <p:nvPr/>
        </p:nvSpPr>
        <p:spPr bwMode="auto">
          <a:xfrm>
            <a:off x="2559050" y="3136900"/>
            <a:ext cx="5519738" cy="1006475"/>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50000"/>
              </a:spcBef>
              <a:spcAft>
                <a:spcPct val="0"/>
              </a:spcAft>
              <a:defRPr/>
            </a:pPr>
            <a:r>
              <a:rPr lang="ja-JP" altLang="en-US" sz="6000" b="1" i="1">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6000" b="1" i="1">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THE LAND</a:t>
            </a:r>
            <a:r>
              <a:rPr lang="ja-JP" altLang="en-US" sz="6000" b="1" i="1">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t>
            </a:r>
            <a:endParaRPr lang="en-US" sz="6000" b="1" i="1">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217" name="Rectangle 25"/>
          <p:cNvSpPr>
            <a:spLocks noChangeArrowheads="1"/>
          </p:cNvSpPr>
          <p:nvPr/>
        </p:nvSpPr>
        <p:spPr bwMode="auto">
          <a:xfrm>
            <a:off x="8096882" y="6525340"/>
            <a:ext cx="328936" cy="246221"/>
          </a:xfrm>
          <a:prstGeom prst="rect">
            <a:avLst/>
          </a:prstGeom>
          <a:noFill/>
          <a:ln w="12700">
            <a:noFill/>
            <a:miter lim="800000"/>
            <a:headEnd/>
            <a:tailEnd/>
          </a:ln>
          <a:effectLst/>
        </p:spPr>
        <p:txBody>
          <a:bodyPr wrap="none" anchor="ctr">
            <a:spAutoFit/>
          </a:bodyPr>
          <a:lstStyle/>
          <a:p>
            <a:pPr algn="ctr" defTabSz="914400" fontAlgn="base">
              <a:spcBef>
                <a:spcPct val="0"/>
              </a:spcBef>
              <a:spcAft>
                <a:spcPct val="0"/>
              </a:spcAft>
              <a:defRPr/>
            </a:pPr>
            <a:r>
              <a:rPr lang="ar-JO" sz="10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25</a:t>
            </a:r>
            <a:endParaRPr lang="en-US" sz="10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928792" name="Text Box 26"/>
          <p:cNvSpPr txBox="1">
            <a:spLocks noChangeArrowheads="1"/>
          </p:cNvSpPr>
          <p:nvPr/>
        </p:nvSpPr>
        <p:spPr bwMode="auto">
          <a:xfrm>
            <a:off x="7530424" y="5883682"/>
            <a:ext cx="2712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en-US" sz="1200" b="1">
                <a:solidFill>
                  <a:srgbClr val="FFFFFF"/>
                </a:solidFill>
                <a:latin typeface="Arial" panose="020B0604020202020204" pitchFamily="34" charset="0"/>
                <a:cs typeface="Arial" panose="020B0604020202020204" pitchFamily="34" charset="0"/>
              </a:rPr>
              <a:t>  </a:t>
            </a:r>
          </a:p>
        </p:txBody>
      </p:sp>
      <p:sp>
        <p:nvSpPr>
          <p:cNvPr id="928793" name="Rectangle 27"/>
          <p:cNvSpPr>
            <a:spLocks noChangeArrowheads="1"/>
          </p:cNvSpPr>
          <p:nvPr/>
        </p:nvSpPr>
        <p:spPr bwMode="auto">
          <a:xfrm>
            <a:off x="7347961" y="6269038"/>
            <a:ext cx="107112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p>
            <a:pPr algn="ctr" defTabSz="914400" fontAlgn="base">
              <a:spcBef>
                <a:spcPct val="0"/>
              </a:spcBef>
              <a:spcAft>
                <a:spcPct val="0"/>
              </a:spcAft>
            </a:pPr>
            <a:r>
              <a:rPr lang="ar-JO" sz="1200" b="1" dirty="0">
                <a:solidFill>
                  <a:srgbClr val="FFFFFF"/>
                </a:solidFill>
                <a:latin typeface="Arial" panose="020B0604020202020204" pitchFamily="34" charset="0"/>
                <a:ea typeface="ＭＳ Ｐゴシック" charset="0"/>
                <a:cs typeface="Arial" panose="020B0604020202020204" pitchFamily="34" charset="0"/>
              </a:rPr>
              <a:t>كتيب ص 15-16</a:t>
            </a:r>
            <a:endParaRPr lang="en-US" sz="1200" b="1" dirty="0">
              <a:solidFill>
                <a:srgbClr val="FFFFFF"/>
              </a:solidFill>
              <a:latin typeface="Arial" panose="020B0604020202020204" pitchFamily="34" charset="0"/>
              <a:ea typeface="ＭＳ Ｐゴシック" charset="0"/>
              <a:cs typeface="Arial" panose="020B0604020202020204" pitchFamily="34" charset="0"/>
            </a:endParaRPr>
          </a:p>
        </p:txBody>
      </p:sp>
      <p:pic>
        <p:nvPicPr>
          <p:cNvPr id="8220" name="Picture 28"/>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1616075" y="866079"/>
            <a:ext cx="6869113" cy="5269610"/>
          </a:xfrm>
          <a:prstGeom prst="rect">
            <a:avLst/>
          </a:prstGeom>
          <a:noFill/>
          <a:ln w="762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928795" name="Text Box 29"/>
          <p:cNvSpPr txBox="1">
            <a:spLocks noChangeArrowheads="1"/>
          </p:cNvSpPr>
          <p:nvPr/>
        </p:nvSpPr>
        <p:spPr bwMode="auto">
          <a:xfrm>
            <a:off x="8721725" y="64135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ar-JO" sz="2000" dirty="0">
                <a:solidFill>
                  <a:srgbClr val="FFFFFF"/>
                </a:solidFill>
                <a:latin typeface="Arial" panose="020B0604020202020204" pitchFamily="34" charset="0"/>
                <a:cs typeface="Arial" panose="020B0604020202020204" pitchFamily="34" charset="0"/>
              </a:rPr>
              <a:t>1</a:t>
            </a:r>
            <a:endParaRPr lang="en-US" sz="2000" dirty="0">
              <a:solidFill>
                <a:srgbClr val="FFFFFF"/>
              </a:solidFill>
              <a:latin typeface="Arial" panose="020B0604020202020204" pitchFamily="34" charset="0"/>
              <a:cs typeface="Arial" panose="020B0604020202020204" pitchFamily="34" charset="0"/>
            </a:endParaRPr>
          </a:p>
        </p:txBody>
      </p:sp>
      <p:sp>
        <p:nvSpPr>
          <p:cNvPr id="8222" name="Rectangle 30"/>
          <p:cNvSpPr>
            <a:spLocks noGrp="1" noChangeArrowheads="1"/>
          </p:cNvSpPr>
          <p:nvPr>
            <p:ph type="ctrTitle" idx="4294967295"/>
          </p:nvPr>
        </p:nvSpPr>
        <p:spPr bwMode="auto">
          <a:xfrm>
            <a:off x="1687105" y="765175"/>
            <a:ext cx="6838950" cy="2663825"/>
          </a:xfrm>
          <a:prstGeom prst="rect">
            <a:avLst/>
          </a:prstGeom>
          <a:ln>
            <a:miter lim="800000"/>
            <a:headEnd/>
            <a:tailEnd/>
          </a:ln>
        </p:spPr>
        <p:txBody>
          <a:bodyPr/>
          <a:lstStyle/>
          <a:p>
            <a:pPr algn="ctr">
              <a:defRPr/>
            </a:pPr>
            <a:r>
              <a:rPr lang="ar-JO" sz="7200" b="1" dirty="0">
                <a:latin typeface="Arial" panose="020B0604020202020204" pitchFamily="34" charset="0"/>
                <a:ea typeface="ＭＳ Ｐゴシック" charset="0"/>
                <a:cs typeface="Arial" panose="020B0604020202020204" pitchFamily="34" charset="0"/>
              </a:rPr>
              <a:t>تفسير            التوراة</a:t>
            </a:r>
            <a:endParaRPr lang="en-US" sz="4800" b="1" dirty="0">
              <a:latin typeface="Arial" panose="020B0604020202020204" pitchFamily="34" charset="0"/>
              <a:ea typeface="ＭＳ Ｐゴシック" charset="0"/>
              <a:cs typeface="Arial" panose="020B0604020202020204" pitchFamily="34" charset="0"/>
            </a:endParaRPr>
          </a:p>
        </p:txBody>
      </p:sp>
      <p:sp>
        <p:nvSpPr>
          <p:cNvPr id="8223" name="Rectangle 31"/>
          <p:cNvSpPr>
            <a:spLocks noGrp="1" noChangeArrowheads="1"/>
          </p:cNvSpPr>
          <p:nvPr>
            <p:ph type="subTitle" idx="4294967295"/>
          </p:nvPr>
        </p:nvSpPr>
        <p:spPr bwMode="auto">
          <a:xfrm>
            <a:off x="1906180" y="3886200"/>
            <a:ext cx="6400800" cy="1752600"/>
          </a:xfrm>
          <a:prstGeom prst="rect">
            <a:avLst/>
          </a:prstGeom>
          <a:ln>
            <a:miter lim="800000"/>
            <a:headEnd/>
            <a:tailEnd/>
          </a:ln>
          <a:effectLst>
            <a:outerShdw blurRad="63500" dist="35921" dir="2700000" algn="ctr" rotWithShape="0">
              <a:schemeClr val="bg2">
                <a:alpha val="74998"/>
              </a:schemeClr>
            </a:outerShdw>
          </a:effectLst>
        </p:spPr>
        <p:txBody>
          <a:bodyPr/>
          <a:lstStyle/>
          <a:p>
            <a:pPr marL="0" indent="0" algn="ctr">
              <a:buFont typeface="Monotype Sorts" charset="0"/>
              <a:buNone/>
              <a:defRPr/>
            </a:pPr>
            <a:r>
              <a:rPr lang="ar-JO" sz="4400" b="1" dirty="0">
                <a:solidFill>
                  <a:schemeClr val="hlink"/>
                </a:solidFill>
                <a:latin typeface="Arial" panose="020B0604020202020204" pitchFamily="34" charset="0"/>
                <a:ea typeface="ＭＳ Ｐゴシック" charset="0"/>
                <a:cs typeface="Arial" panose="020B0604020202020204" pitchFamily="34" charset="0"/>
              </a:rPr>
              <a:t>خمسة كتب غيرت العالم</a:t>
            </a:r>
            <a:endParaRPr lang="en-US" sz="4400" b="1" dirty="0">
              <a:solidFill>
                <a:schemeClr val="hlink"/>
              </a:solidFill>
              <a:latin typeface="Arial" panose="020B0604020202020204" pitchFamily="34" charset="0"/>
              <a:ea typeface="ＭＳ Ｐゴシック" charset="0"/>
              <a:cs typeface="Arial" panose="020B0604020202020204" pitchFamily="34" charset="0"/>
            </a:endParaRPr>
          </a:p>
        </p:txBody>
      </p:sp>
      <p:sp>
        <p:nvSpPr>
          <p:cNvPr id="32" name="Text Box 5"/>
          <p:cNvSpPr txBox="1">
            <a:spLocks noChangeArrowheads="1"/>
          </p:cNvSpPr>
          <p:nvPr/>
        </p:nvSpPr>
        <p:spPr bwMode="auto">
          <a:xfrm>
            <a:off x="8410575" y="44450"/>
            <a:ext cx="704039" cy="461665"/>
          </a:xfrm>
          <a:prstGeom prst="rect">
            <a:avLst/>
          </a:prstGeom>
          <a:solidFill>
            <a:srgbClr val="000000"/>
          </a:solid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defRPr/>
            </a:pPr>
            <a:r>
              <a:rPr lang="ar-JO" b="1" kern="0" dirty="0">
                <a:solidFill>
                  <a:srgbClr val="FFFFFF"/>
                </a:solidFill>
                <a:latin typeface="Arial" panose="020B0604020202020204" pitchFamily="34" charset="0"/>
                <a:cs typeface="Arial" panose="020B0604020202020204" pitchFamily="34" charset="0"/>
              </a:rPr>
              <a:t>110</a:t>
            </a:r>
            <a:endParaRPr lang="en-US" b="1"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13837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algn="r" defTabSz="457200"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د. الأغراض من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4" name="Rectangle 5"/>
          <p:cNvSpPr txBox="1">
            <a:spLocks noChangeArrowheads="1"/>
          </p:cNvSpPr>
          <p:nvPr/>
        </p:nvSpPr>
        <p:spPr bwMode="auto">
          <a:xfrm>
            <a:off x="994611" y="755412"/>
            <a:ext cx="8153962" cy="5760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5. </a:t>
            </a:r>
            <a:r>
              <a:rPr kumimoji="0" lang="ar-JO" sz="320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وحَّد</a:t>
            </a: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الشعب ليؤسِّس الأُمَّة في خضوعٍ اختياريٍّ لوصايا الله (خر 19: 5-8، تث 5: 27-28).</a:t>
            </a: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startAt="5"/>
              <a:tabLst/>
              <a:defRPr/>
            </a:pP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6. </a:t>
            </a:r>
            <a:r>
              <a:rPr kumimoji="0" lang="ar-JO" sz="320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فصَلَ</a:t>
            </a: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شعب إسرائيل عن باقي الشعوب بوصفهم مملكة كهنةٍ تعلن حقَّ الله لهذه الشعوب (خر 31: 13).</a:t>
            </a: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startAt="5"/>
              <a:tabLst/>
              <a:defRPr/>
            </a:pP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7. منَحَ </a:t>
            </a:r>
            <a:r>
              <a:rPr kumimoji="0" lang="ar-JO" sz="320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غفران</a:t>
            </a: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الخطايا لأفراد شعب إسرائيل لاسترداد شركتهم مع الله  رغم أنَّهم يعيشون بصفتهم شعباً مفديّاً (لا 1-7)</a:t>
            </a: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ext Box 27"/>
          <p:cNvSpPr txBox="1">
            <a:spLocks noChangeArrowheads="1"/>
          </p:cNvSpPr>
          <p:nvPr/>
        </p:nvSpPr>
        <p:spPr bwMode="auto">
          <a:xfrm>
            <a:off x="8376850" y="87313"/>
            <a:ext cx="704039"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altLang="zh-CN"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marR="0" lvl="2" indent="0" algn="ctr" defTabSz="914400" rtl="1"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rPr>
              <a:t>جاي. دوايت بنتيكوست، "الغرض من الناموس"، الكفَّارة الكتابيَّة 128 (تموُّز 1971م): 227-33</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1527407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5496" y="0"/>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algn="r" defTabSz="457200"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د. الأغراض من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4" name="Rectangle 5"/>
          <p:cNvSpPr txBox="1">
            <a:spLocks noChangeArrowheads="1"/>
          </p:cNvSpPr>
          <p:nvPr/>
        </p:nvSpPr>
        <p:spPr bwMode="auto">
          <a:xfrm>
            <a:off x="-35496" y="852714"/>
            <a:ext cx="8997841" cy="602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688975" marR="0" lvl="2" indent="-628650" algn="r" defTabSz="457200" rtl="1" eaLnBrk="0" fontAlgn="base" latinLnBrk="0" hangingPunct="0">
              <a:lnSpc>
                <a:spcPct val="90000"/>
              </a:lnSpc>
              <a:spcBef>
                <a:spcPct val="0"/>
              </a:spcBef>
              <a:spcAft>
                <a:spcPct val="0"/>
              </a:spcAft>
              <a:buClrTx/>
              <a:buSzTx/>
              <a:buFontTx/>
              <a:buNone/>
              <a:tabLst/>
              <a:defRPr/>
            </a:pP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8.</a:t>
            </a:r>
            <a:r>
              <a:rPr kumimoji="0" lang="en-US"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a:t>
            </a: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أعطى المجال والامتياز لإسرائيل ليستطيعوا أن </a:t>
            </a:r>
            <a:r>
              <a:rPr kumimoji="0" lang="ar-JO" sz="315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يعبدوا</a:t>
            </a: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الله بصفتهم شعبًا مفديًّا (لا 23)</a:t>
            </a:r>
            <a:endParaRPr kumimoji="0" lang="en-US"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Tx/>
              <a:buNone/>
              <a:tabLst/>
              <a:defRPr/>
            </a:pPr>
            <a:endParaRPr kumimoji="0" lang="en-US"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Tx/>
              <a:buNone/>
              <a:tabLst/>
              <a:defRPr/>
            </a:pP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9.</a:t>
            </a:r>
            <a:r>
              <a:rPr kumimoji="0" lang="en-US"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a:t>
            </a: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a:t>
            </a:r>
            <a:r>
              <a:rPr kumimoji="0" lang="ar-JO" sz="315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امتحَنَ</a:t>
            </a: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حقيقة ما إذا كان الشخص ضمن الملكوت (أو الثيوقراطيَّة) الذي يحكمه الله (تث 28). الإيمان قاد إلى الطاعة والبَرَكة ونقْصُ الإيمان أدَّى إلى العصيان والدينونة.</a:t>
            </a:r>
            <a:endParaRPr kumimoji="0" lang="en-US"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 typeface="+mj-lt"/>
              <a:buAutoNum type="arabicPeriod" startAt="8"/>
              <a:tabLst/>
              <a:defRPr/>
            </a:pPr>
            <a:endParaRPr kumimoji="0" lang="en-US"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Tx/>
              <a:buNone/>
              <a:tabLst/>
              <a:defRPr/>
            </a:pP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10. </a:t>
            </a:r>
            <a:r>
              <a:rPr kumimoji="0" lang="ar-JO" sz="315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أعلَنَ يسوع </a:t>
            </a: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المسيح (يظهر علم دراسة الرموز في نظام الذبائح، لو 24: 27)</a:t>
            </a:r>
            <a:endParaRPr kumimoji="0" lang="en-US"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ext Box 27"/>
          <p:cNvSpPr txBox="1">
            <a:spLocks noChangeArrowheads="1"/>
          </p:cNvSpPr>
          <p:nvPr/>
        </p:nvSpPr>
        <p:spPr bwMode="auto">
          <a:xfrm>
            <a:off x="8376850" y="87313"/>
            <a:ext cx="704039"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altLang="zh-CN"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marR="0" lvl="2" indent="0" algn="ctr" defTabSz="914400" rtl="1"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rPr>
              <a:t>جاي. دوايت بنتيكوست، "الغرض من الناموس"، الكفَّارة الكتابيَّة 128 (تموُّز 1971م): 227-33</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3658870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0" y="0"/>
            <a:ext cx="9144000" cy="1752600"/>
          </a:xfrm>
          <a:solidFill>
            <a:schemeClr val="accent3">
              <a:lumMod val="25000"/>
            </a:schemeClr>
          </a:solidFill>
        </p:spPr>
        <p:txBody>
          <a:bodyPr/>
          <a:lstStyle/>
          <a:p>
            <a:pPr rtl="1" eaLnBrk="1" hangingPunct="1">
              <a:defRPr/>
            </a:pPr>
            <a:r>
              <a:rPr lang="ar-JO" altLang="zh-CN" dirty="0">
                <a:latin typeface="Arial" charset="0"/>
                <a:cs typeface="Arial"/>
              </a:rPr>
              <a:t>التفسير والوعظ من الأجزاء الكتابية التي تندرج ضمن الأدب القانوني</a:t>
            </a:r>
            <a:endParaRPr lang="en-US" dirty="0">
              <a:latin typeface="Arial" charset="0"/>
              <a:cs typeface="Arial"/>
            </a:endParaRPr>
          </a:p>
        </p:txBody>
      </p:sp>
      <p:sp>
        <p:nvSpPr>
          <p:cNvPr id="206853" name="Rectangle 5"/>
          <p:cNvSpPr>
            <a:spLocks noChangeArrowheads="1"/>
          </p:cNvSpPr>
          <p:nvPr/>
        </p:nvSpPr>
        <p:spPr bwMode="auto">
          <a:xfrm>
            <a:off x="76200" y="1981200"/>
            <a:ext cx="9067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539750" marR="0" lvl="0" indent="-539750" algn="r" defTabSz="914400" rtl="1" eaLnBrk="0" fontAlgn="base" latinLnBrk="0" hangingPunct="0">
              <a:lnSpc>
                <a:spcPct val="100000"/>
              </a:lnSpc>
              <a:spcBef>
                <a:spcPct val="20000"/>
              </a:spcBef>
              <a:spcAft>
                <a:spcPct val="0"/>
              </a:spcAft>
              <a:buClr>
                <a:srgbClr val="808000"/>
              </a:buClr>
              <a:buSzTx/>
              <a:buFontTx/>
              <a:buNone/>
              <a:tabLst/>
              <a:defRPr/>
            </a:pPr>
            <a:r>
              <a:rPr kumimoji="1" lang="ar-JO"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1. التفسير: اُدرسِ </a:t>
            </a:r>
            <a:r>
              <a:rPr kumimoji="1" lang="ar-JO" altLang="zh-CN" sz="3200" b="1" i="0" u="none" strike="noStrike" kern="1200" cap="none" spc="0" normalizeH="0" baseline="0" noProof="0" dirty="0">
                <a:ln>
                  <a:noFill/>
                </a:ln>
                <a:solidFill>
                  <a:srgbClr val="FF0000"/>
                </a:solidFill>
                <a:effectLst/>
                <a:uLnTx/>
                <a:uFillTx/>
                <a:latin typeface="Arial" charset="0"/>
                <a:ea typeface="ＭＳ Ｐゴシック" charset="0"/>
                <a:cs typeface="Arial" charset="0"/>
              </a:rPr>
              <a:t>القصد خلْفَ </a:t>
            </a:r>
            <a:r>
              <a:rPr kumimoji="1" lang="ar-JO"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الوصيَّة القانونيَّة واسألْ: لماذا أُعطِيَتْ هذه الوصيَّة لإسرائيل؟</a:t>
            </a:r>
            <a:endPar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a:p>
            <a:pPr marL="539750" marR="0" lvl="0" indent="-539750" algn="r" defTabSz="914400" rtl="1" eaLnBrk="0" fontAlgn="base" latinLnBrk="0" hangingPunct="0">
              <a:lnSpc>
                <a:spcPct val="100000"/>
              </a:lnSpc>
              <a:spcBef>
                <a:spcPct val="20000"/>
              </a:spcBef>
              <a:spcAft>
                <a:spcPct val="0"/>
              </a:spcAft>
              <a:buClr>
                <a:srgbClr val="808000"/>
              </a:buClr>
              <a:buSzTx/>
              <a:buFontTx/>
              <a:buNone/>
              <a:tabLst/>
              <a:defRPr/>
            </a:pPr>
            <a:r>
              <a:rPr kumimoji="1" lang="ar-JO"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2. التأسيس ووضْع المبادئ: اعملْ على تحديد قصْدِ الناموس بواسطة صياغة </a:t>
            </a:r>
            <a:r>
              <a:rPr kumimoji="1" lang="ar-JO" altLang="zh-CN" sz="3200" b="1" i="0" u="none" strike="noStrike" kern="1200" cap="none" spc="0" normalizeH="0" baseline="0" noProof="0" dirty="0">
                <a:ln>
                  <a:noFill/>
                </a:ln>
                <a:solidFill>
                  <a:srgbClr val="FF0000"/>
                </a:solidFill>
                <a:effectLst/>
                <a:uLnTx/>
                <a:uFillTx/>
                <a:latin typeface="Arial" charset="0"/>
                <a:ea typeface="ＭＳ Ｐゴシック" charset="0"/>
                <a:cs typeface="Arial" charset="0"/>
              </a:rPr>
              <a:t>مبدأ عامٍّ </a:t>
            </a:r>
            <a:r>
              <a:rPr kumimoji="1" lang="ar-JO"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يُظهِر شخصيَّة الله</a:t>
            </a:r>
            <a:endPar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a:p>
            <a:pPr marL="539750" marR="0" lvl="0" indent="-539750" algn="r" defTabSz="914400" rtl="1" eaLnBrk="0" fontAlgn="base" latinLnBrk="0" hangingPunct="0">
              <a:lnSpc>
                <a:spcPct val="100000"/>
              </a:lnSpc>
              <a:spcBef>
                <a:spcPct val="20000"/>
              </a:spcBef>
              <a:spcAft>
                <a:spcPct val="0"/>
              </a:spcAft>
              <a:buClr>
                <a:srgbClr val="808000"/>
              </a:buClr>
              <a:buSzTx/>
              <a:buFontTx/>
              <a:buNone/>
              <a:tabLst/>
              <a:defRPr/>
            </a:pPr>
            <a:r>
              <a:rPr kumimoji="1" lang="ar-JO"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3. التطبيق العمليّ: أظهِرْ </a:t>
            </a:r>
            <a:r>
              <a:rPr kumimoji="1" lang="ar-JO" altLang="zh-CN" sz="3200" b="1" i="0" u="none" strike="noStrike" kern="1200" cap="none" spc="0" normalizeH="0" baseline="0" noProof="0" dirty="0">
                <a:ln>
                  <a:noFill/>
                </a:ln>
                <a:solidFill>
                  <a:srgbClr val="FF0000"/>
                </a:solidFill>
                <a:effectLst/>
                <a:uLnTx/>
                <a:uFillTx/>
                <a:latin typeface="Arial" charset="0"/>
                <a:ea typeface="ＭＳ Ｐゴシック" charset="0"/>
                <a:cs typeface="Arial" charset="0"/>
              </a:rPr>
              <a:t>كيفيَّة ارتباط هذا المبدأ </a:t>
            </a:r>
            <a:r>
              <a:rPr kumimoji="1" lang="ar-JO"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بحالةٍ معاصِرةٍ مشابِهة</a:t>
            </a:r>
            <a:endParaRPr kumimoji="1" lang="en-US" altLang="zh-CN" sz="3200" b="1"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5" name="Text Box 4"/>
          <p:cNvSpPr txBox="1">
            <a:spLocks noChangeArrowheads="1"/>
          </p:cNvSpPr>
          <p:nvPr/>
        </p:nvSpPr>
        <p:spPr bwMode="auto">
          <a:xfrm>
            <a:off x="7524328" y="-459432"/>
            <a:ext cx="1539431" cy="461665"/>
          </a:xfrm>
          <a:prstGeom prst="rect">
            <a:avLst/>
          </a:prstGeom>
          <a:noFill/>
          <a:ln>
            <a:noFill/>
          </a:ln>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113</a:t>
            </a:r>
            <a:endPar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849579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6853">
                                            <p:txEl>
                                              <p:pRg st="0" end="0"/>
                                            </p:txEl>
                                          </p:spTgt>
                                        </p:tgtEl>
                                        <p:attrNameLst>
                                          <p:attrName>style.visibility</p:attrName>
                                        </p:attrNameLst>
                                      </p:cBhvr>
                                      <p:to>
                                        <p:strVal val="visible"/>
                                      </p:to>
                                    </p:set>
                                    <p:anim calcmode="lin" valueType="num">
                                      <p:cBhvr additive="base">
                                        <p:cTn id="7" dur="500" fill="hold"/>
                                        <p:tgtEl>
                                          <p:spTgt spid="2068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68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6853">
                                            <p:txEl>
                                              <p:pRg st="1" end="1"/>
                                            </p:txEl>
                                          </p:spTgt>
                                        </p:tgtEl>
                                        <p:attrNameLst>
                                          <p:attrName>style.visibility</p:attrName>
                                        </p:attrNameLst>
                                      </p:cBhvr>
                                      <p:to>
                                        <p:strVal val="visible"/>
                                      </p:to>
                                    </p:set>
                                    <p:anim calcmode="lin" valueType="num">
                                      <p:cBhvr additive="base">
                                        <p:cTn id="13" dur="500" fill="hold"/>
                                        <p:tgtEl>
                                          <p:spTgt spid="2068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68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6853">
                                            <p:txEl>
                                              <p:pRg st="2" end="2"/>
                                            </p:txEl>
                                          </p:spTgt>
                                        </p:tgtEl>
                                        <p:attrNameLst>
                                          <p:attrName>style.visibility</p:attrName>
                                        </p:attrNameLst>
                                      </p:cBhvr>
                                      <p:to>
                                        <p:strVal val="visible"/>
                                      </p:to>
                                    </p:set>
                                    <p:anim calcmode="lin" valueType="num">
                                      <p:cBhvr additive="base">
                                        <p:cTn id="19" dur="500" fill="hold"/>
                                        <p:tgtEl>
                                          <p:spTgt spid="2068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685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لشرح</a:t>
            </a:r>
            <a:br>
              <a:rPr lang="ar-JO" sz="3600" b="1" dirty="0">
                <a:solidFill>
                  <a:srgbClr val="FFFFFF"/>
                </a:solidFill>
                <a:latin typeface="Arial" panose="020B0604020202020204" pitchFamily="34" charset="0"/>
                <a:cs typeface="Arial" panose="020B0604020202020204" pitchFamily="34" charset="0"/>
              </a:rPr>
            </a:br>
            <a:r>
              <a:rPr lang="ar-JO" sz="3600" b="1" dirty="0">
                <a:solidFill>
                  <a:srgbClr val="FFFFFF"/>
                </a:solidFill>
                <a:latin typeface="Arial" panose="020B0604020202020204" pitchFamily="34" charset="0"/>
                <a:cs typeface="Arial" panose="020B0604020202020204" pitchFamily="34" charset="0"/>
              </a:rPr>
              <a:t>شريعة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3" name="Round Same Side Corner Rectangle 2"/>
          <p:cNvSpPr/>
          <p:nvPr/>
        </p:nvSpPr>
        <p:spPr bwMode="auto">
          <a:xfrm>
            <a:off x="5059191"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التفسير</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القصد من وراء</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الوصية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Round Same Side Corner Rectangle 5"/>
          <p:cNvSpPr/>
          <p:nvPr/>
        </p:nvSpPr>
        <p:spPr bwMode="auto">
          <a:xfrm>
            <a:off x="830220"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التطبيق العمليّ</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الوضع المشابه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المعاصر</a:t>
            </a:r>
          </a:p>
        </p:txBody>
      </p:sp>
      <p:sp>
        <p:nvSpPr>
          <p:cNvPr id="7" name="Round Same Side Corner Rectangle 6"/>
          <p:cNvSpPr/>
          <p:nvPr/>
        </p:nvSpPr>
        <p:spPr bwMode="auto">
          <a:xfrm>
            <a:off x="693603" y="2559413"/>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التأسيس ووضْع المبادئ</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الحقيقة العالمية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 Box 3"/>
          <p:cNvSpPr txBox="1">
            <a:spLocks noChangeArrowheads="1"/>
          </p:cNvSpPr>
          <p:nvPr/>
        </p:nvSpPr>
        <p:spPr bwMode="auto">
          <a:xfrm>
            <a:off x="8114118" y="133170"/>
            <a:ext cx="704039"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113</a:t>
            </a:r>
            <a:endParaRPr kumimoji="0" lang="en-US" altLang="zh-CN"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spTree>
    <p:extLst>
      <p:ext uri="{BB962C8B-B14F-4D97-AF65-F5344CB8AC3E}">
        <p14:creationId xmlns:p14="http://schemas.microsoft.com/office/powerpoint/2010/main" val="17891692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لشرح</a:t>
            </a:r>
            <a:br>
              <a:rPr lang="ar-JO" sz="3600" b="1" dirty="0">
                <a:solidFill>
                  <a:srgbClr val="FFFFFF"/>
                </a:solidFill>
                <a:latin typeface="Arial" panose="020B0604020202020204" pitchFamily="34" charset="0"/>
                <a:cs typeface="Arial" panose="020B0604020202020204" pitchFamily="34" charset="0"/>
              </a:rPr>
            </a:br>
            <a:r>
              <a:rPr lang="ar-JO" sz="3600" b="1" dirty="0">
                <a:solidFill>
                  <a:srgbClr val="FFFFFF"/>
                </a:solidFill>
                <a:latin typeface="Arial" panose="020B0604020202020204" pitchFamily="34" charset="0"/>
                <a:cs typeface="Arial" panose="020B0604020202020204" pitchFamily="34" charset="0"/>
              </a:rPr>
              <a:t>شريعة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8114118" y="133170"/>
            <a:ext cx="704039" cy="461665"/>
          </a:xfrm>
          <a:prstGeom prst="rect">
            <a:avLst/>
          </a:prstGeom>
          <a:solidFill>
            <a:srgbClr val="F1F7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113</a:t>
            </a:r>
            <a:endParaRPr kumimoji="0" lang="en-US" altLang="zh-CN"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sp>
        <p:nvSpPr>
          <p:cNvPr id="6" name="Round Same Side Corner Rectangle 5"/>
          <p:cNvSpPr/>
          <p:nvPr/>
        </p:nvSpPr>
        <p:spPr bwMode="auto">
          <a:xfrm>
            <a:off x="815648" y="2225319"/>
            <a:ext cx="7650489" cy="4010528"/>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Rectangle 11"/>
          <p:cNvSpPr/>
          <p:nvPr/>
        </p:nvSpPr>
        <p:spPr>
          <a:xfrm>
            <a:off x="815647" y="3700189"/>
            <a:ext cx="7550573" cy="1384995"/>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JO" sz="2800" b="1" dirty="0">
                <a:solidFill>
                  <a:srgbClr val="FFFFFF"/>
                </a:solidFill>
                <a:latin typeface="Arial" panose="020B0604020202020204" pitchFamily="34" charset="0"/>
                <a:ea typeface="ＭＳ Ｐゴシック" charset="0"/>
                <a:cs typeface="Arial" panose="020B0604020202020204" pitchFamily="34" charset="0"/>
              </a:rPr>
              <a:t>وعندما تحصدون حصيد أرضكم لا تكمل زوايا حقلك في حصادك ولقاط حصيدك لا تلتقط للمسكين والغريب تتركه. أنا الرب إلهكم (لا 23: 22)</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Rectangle 12"/>
          <p:cNvSpPr/>
          <p:nvPr/>
        </p:nvSpPr>
        <p:spPr>
          <a:xfrm>
            <a:off x="815648" y="2318822"/>
            <a:ext cx="7550573"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هل الوصية التالية هي كسل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تأمر به الشريعة الإلهية؟</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938836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لشرح</a:t>
            </a:r>
            <a:br>
              <a:rPr lang="ar-JO" sz="3600" b="1" dirty="0">
                <a:solidFill>
                  <a:srgbClr val="FFFFFF"/>
                </a:solidFill>
                <a:latin typeface="Arial" panose="020B0604020202020204" pitchFamily="34" charset="0"/>
                <a:cs typeface="Arial" panose="020B0604020202020204" pitchFamily="34" charset="0"/>
              </a:rPr>
            </a:br>
            <a:r>
              <a:rPr lang="ar-JO" sz="3600" b="1" dirty="0">
                <a:solidFill>
                  <a:srgbClr val="FFFFFF"/>
                </a:solidFill>
                <a:latin typeface="Arial" panose="020B0604020202020204" pitchFamily="34" charset="0"/>
                <a:cs typeface="Arial" panose="020B0604020202020204" pitchFamily="34" charset="0"/>
              </a:rPr>
              <a:t>شريعة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التأسيس ووضْعُ المبادئ</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يريد الله من شعبه أن يعطوا المهمّشين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فرصة الحصول على لقمة العيش</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sp>
        <p:nvSpPr>
          <p:cNvPr id="9" name="Text Box 3"/>
          <p:cNvSpPr txBox="1">
            <a:spLocks noChangeArrowheads="1"/>
          </p:cNvSpPr>
          <p:nvPr/>
        </p:nvSpPr>
        <p:spPr bwMode="auto">
          <a:xfrm>
            <a:off x="8114118" y="133170"/>
            <a:ext cx="704039" cy="461665"/>
          </a:xfrm>
          <a:prstGeom prst="rect">
            <a:avLst/>
          </a:prstGeom>
          <a:solidFill>
            <a:srgbClr val="F1F7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113</a:t>
            </a:r>
            <a:endParaRPr kumimoji="0" lang="en-US" altLang="zh-CN"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grpSp>
        <p:nvGrpSpPr>
          <p:cNvPr id="5" name="Group 4"/>
          <p:cNvGrpSpPr/>
          <p:nvPr/>
        </p:nvGrpSpPr>
        <p:grpSpPr>
          <a:xfrm>
            <a:off x="5059191" y="3558439"/>
            <a:ext cx="3329233" cy="2677407"/>
            <a:chOff x="709342" y="3558439"/>
            <a:chExt cx="3329233" cy="2677407"/>
          </a:xfrm>
        </p:grpSpPr>
        <p:sp>
          <p:nvSpPr>
            <p:cNvPr id="3" name="Round Same Side Corner Rectangle 2"/>
            <p:cNvSpPr/>
            <p:nvPr/>
          </p:nvSpPr>
          <p:spPr bwMode="auto">
            <a:xfrm>
              <a:off x="709342"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TextBox 7"/>
            <p:cNvSpPr txBox="1"/>
            <p:nvPr/>
          </p:nvSpPr>
          <p:spPr>
            <a:xfrm>
              <a:off x="709343" y="3656818"/>
              <a:ext cx="3329232"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التفسير:</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لا تحصد زوايا الحقول لأن الله يشفق على الفقراء الذين ينبغي لهم أن يلتقطوا من أجل الحصول على طعامهم</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 name="Group 3"/>
          <p:cNvGrpSpPr/>
          <p:nvPr/>
        </p:nvGrpSpPr>
        <p:grpSpPr>
          <a:xfrm>
            <a:off x="827584" y="3558439"/>
            <a:ext cx="3237724" cy="2677407"/>
            <a:chOff x="5228413" y="3558439"/>
            <a:chExt cx="3237724" cy="2677407"/>
          </a:xfrm>
        </p:grpSpPr>
        <p:sp>
          <p:nvSpPr>
            <p:cNvPr id="6" name="Round Same Side Corner Rectangle 5"/>
            <p:cNvSpPr/>
            <p:nvPr/>
          </p:nvSpPr>
          <p:spPr bwMode="auto">
            <a:xfrm>
              <a:off x="5228413"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5228413" y="3711044"/>
              <a:ext cx="3237724" cy="1569660"/>
            </a:xfrm>
            <a:prstGeom prst="rect">
              <a:avLst/>
            </a:prstGeom>
            <a:noFill/>
          </p:spPr>
          <p:txBody>
            <a:bodyPr wrap="square" rtlCol="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التطبيق العملي:</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بصفتك صاحب عمل يجب عليك أن تمنح الفرص للفقراء لدعم أنفسهم ماليّاً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Tree>
    <p:extLst>
      <p:ext uri="{BB962C8B-B14F-4D97-AF65-F5344CB8AC3E}">
        <p14:creationId xmlns:p14="http://schemas.microsoft.com/office/powerpoint/2010/main" val="6503805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a:cs typeface="Arial"/>
              </a:rPr>
              <a:t>استراتيجية مقترحة لشرح</a:t>
            </a:r>
            <a:br>
              <a:rPr lang="ar-JO" sz="3600" b="1" dirty="0">
                <a:solidFill>
                  <a:srgbClr val="FFFFFF"/>
                </a:solidFill>
                <a:latin typeface="Arial"/>
                <a:cs typeface="Arial"/>
              </a:rPr>
            </a:br>
            <a:r>
              <a:rPr lang="ar-JO" sz="3600" b="1" dirty="0">
                <a:solidFill>
                  <a:srgbClr val="FFFFFF"/>
                </a:solidFill>
                <a:latin typeface="Arial"/>
                <a:cs typeface="Arial"/>
              </a:rPr>
              <a:t>شريعة العهد القديم</a:t>
            </a:r>
            <a:endParaRPr lang="en-US" sz="3600" b="1" dirty="0">
              <a:solidFill>
                <a:srgbClr val="FFFFFF"/>
              </a:solidFill>
              <a:latin typeface="Arial"/>
              <a:cs typeface="Arial"/>
            </a:endParaRPr>
          </a:p>
        </p:txBody>
      </p:sp>
      <p:sp>
        <p:nvSpPr>
          <p:cNvPr id="9" name="Text Box 3"/>
          <p:cNvSpPr txBox="1">
            <a:spLocks noChangeArrowheads="1"/>
          </p:cNvSpPr>
          <p:nvPr/>
        </p:nvSpPr>
        <p:spPr bwMode="auto">
          <a:xfrm>
            <a:off x="8114118" y="133170"/>
            <a:ext cx="704039" cy="461665"/>
          </a:xfrm>
          <a:prstGeom prst="rect">
            <a:avLst/>
          </a:prstGeom>
          <a:solidFill>
            <a:srgbClr val="F1F7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0" cap="none" spc="0" normalizeH="0" baseline="0" noProof="0" dirty="0">
                <a:ln>
                  <a:noFill/>
                </a:ln>
                <a:solidFill>
                  <a:srgbClr val="000000"/>
                </a:solidFill>
                <a:effectLst/>
                <a:uLnTx/>
                <a:uFillTx/>
                <a:latin typeface="Arial" charset="0"/>
                <a:ea typeface="ＭＳ Ｐゴシック" charset="0"/>
                <a:cs typeface="MS PGothic" charset="0"/>
              </a:rPr>
              <a:t>113</a:t>
            </a:r>
            <a:endParaRPr kumimoji="0" lang="en-US" altLang="zh-CN" sz="2400" b="1" i="0" u="none" strike="noStrike" kern="0" cap="none" spc="0" normalizeH="0" baseline="0" noProof="0" dirty="0">
              <a:ln>
                <a:noFill/>
              </a:ln>
              <a:solidFill>
                <a:srgbClr val="000000"/>
              </a:solidFill>
              <a:effectLst/>
              <a:uLnTx/>
              <a:uFillTx/>
              <a:latin typeface="Arial" charset="0"/>
              <a:ea typeface="ＭＳ Ｐゴシック" charset="0"/>
              <a:cs typeface="MS PGothic" charset="0"/>
            </a:endParaRP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sp>
        <p:nvSpPr>
          <p:cNvPr id="6" name="Round Same Side Corner Rectangle 5"/>
          <p:cNvSpPr/>
          <p:nvPr/>
        </p:nvSpPr>
        <p:spPr bwMode="auto">
          <a:xfrm>
            <a:off x="815648" y="2225319"/>
            <a:ext cx="7650489" cy="4010528"/>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 name="Rectangle 11"/>
          <p:cNvSpPr/>
          <p:nvPr/>
        </p:nvSpPr>
        <p:spPr>
          <a:xfrm>
            <a:off x="815647" y="3558495"/>
            <a:ext cx="7550573" cy="1815882"/>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a:ea typeface="ＭＳ Ｐゴシック" charset="0"/>
                <a:cs typeface="Arial"/>
              </a:rPr>
              <a:t>«إذا دخلت كرم صاحبك فكل عنبا حسب شهوة نفسك شبعتك. ولكن في وعائك لا تجعل، إذا دخلت زرع صاحبك فاقطف سنابل بيدك ولكن منجلاً لا ترفع على زرع صاحبك.</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a:ea typeface="ＭＳ Ｐゴシック" charset="0"/>
                <a:cs typeface="Arial"/>
              </a:rPr>
              <a:t>(تثنية 23: 24-25)</a:t>
            </a:r>
          </a:p>
        </p:txBody>
      </p:sp>
      <p:sp>
        <p:nvSpPr>
          <p:cNvPr id="13" name="Rectangle 12"/>
          <p:cNvSpPr/>
          <p:nvPr/>
        </p:nvSpPr>
        <p:spPr>
          <a:xfrm>
            <a:off x="815648" y="2318822"/>
            <a:ext cx="7550573" cy="1200329"/>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هل الوصية التالية هي سرقة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تأمر بها الشريعة الإلهية؟</a:t>
            </a:r>
            <a:endParaRPr kumimoji="0" lang="en-US" sz="36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extLst>
      <p:ext uri="{BB962C8B-B14F-4D97-AF65-F5344CB8AC3E}">
        <p14:creationId xmlns:p14="http://schemas.microsoft.com/office/powerpoint/2010/main" val="19800496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لشرح</a:t>
            </a:r>
            <a:br>
              <a:rPr lang="ar-JO" sz="3600" b="1" dirty="0">
                <a:solidFill>
                  <a:srgbClr val="FFFFFF"/>
                </a:solidFill>
                <a:latin typeface="Arial" panose="020B0604020202020204" pitchFamily="34" charset="0"/>
                <a:cs typeface="Arial" panose="020B0604020202020204" pitchFamily="34" charset="0"/>
              </a:rPr>
            </a:br>
            <a:r>
              <a:rPr lang="ar-JO" sz="3600" b="1" dirty="0">
                <a:solidFill>
                  <a:srgbClr val="FFFFFF"/>
                </a:solidFill>
                <a:latin typeface="Arial" panose="020B0604020202020204" pitchFamily="34" charset="0"/>
                <a:cs typeface="Arial" panose="020B0604020202020204" pitchFamily="34" charset="0"/>
              </a:rPr>
              <a:t>شريعة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7" name="Round Same Side Corner Rectangle 6"/>
          <p:cNvSpPr/>
          <p:nvPr/>
        </p:nvSpPr>
        <p:spPr bwMode="auto">
          <a:xfrm>
            <a:off x="709342" y="2574432"/>
            <a:ext cx="8134337"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التأسيس ووضْعُ المبادئ</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سمح الله بأخْذِ كمِّيَّاتٍ صغيرةٍ من الحصاد كونه يهتمُّ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باحتياجات الإنسان أكثر من اهتمامه بالممتلكات البشريَّة</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sp>
        <p:nvSpPr>
          <p:cNvPr id="9" name="Text Box 3"/>
          <p:cNvSpPr txBox="1">
            <a:spLocks noChangeArrowheads="1"/>
          </p:cNvSpPr>
          <p:nvPr/>
        </p:nvSpPr>
        <p:spPr bwMode="auto">
          <a:xfrm>
            <a:off x="8114118" y="133170"/>
            <a:ext cx="704039" cy="461665"/>
          </a:xfrm>
          <a:prstGeom prst="rect">
            <a:avLst/>
          </a:prstGeom>
          <a:solidFill>
            <a:srgbClr val="F1F7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113</a:t>
            </a:r>
            <a:endParaRPr kumimoji="0" lang="en-US" altLang="zh-CN"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grpSp>
        <p:nvGrpSpPr>
          <p:cNvPr id="5" name="Group 4"/>
          <p:cNvGrpSpPr/>
          <p:nvPr/>
        </p:nvGrpSpPr>
        <p:grpSpPr>
          <a:xfrm>
            <a:off x="4928403" y="3558439"/>
            <a:ext cx="3532029" cy="2677407"/>
            <a:chOff x="709342" y="3558439"/>
            <a:chExt cx="3532029" cy="2677407"/>
          </a:xfrm>
        </p:grpSpPr>
        <p:sp>
          <p:nvSpPr>
            <p:cNvPr id="3" name="Round Same Side Corner Rectangle 2"/>
            <p:cNvSpPr/>
            <p:nvPr/>
          </p:nvSpPr>
          <p:spPr bwMode="auto">
            <a:xfrm>
              <a:off x="709342" y="3558439"/>
              <a:ext cx="3532029"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TextBox 7"/>
            <p:cNvSpPr txBox="1"/>
            <p:nvPr/>
          </p:nvSpPr>
          <p:spPr>
            <a:xfrm>
              <a:off x="709343" y="3656818"/>
              <a:ext cx="3532028"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التفسير:</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لا تسرق محاصيل جارك ولكن لا تكن خائفاً جدًّا من السرقة لدرجةٍ تجعلك تبدو سخيفًا إذا كنتَ تخاف أن تأخذ بعض الأمور الصغيرة</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grpSp>
      <p:grpSp>
        <p:nvGrpSpPr>
          <p:cNvPr id="4" name="Group 3"/>
          <p:cNvGrpSpPr/>
          <p:nvPr/>
        </p:nvGrpSpPr>
        <p:grpSpPr>
          <a:xfrm>
            <a:off x="748772" y="3558439"/>
            <a:ext cx="3607204" cy="2677407"/>
            <a:chOff x="4858933" y="3558439"/>
            <a:chExt cx="3607204" cy="2677407"/>
          </a:xfrm>
        </p:grpSpPr>
        <p:sp>
          <p:nvSpPr>
            <p:cNvPr id="6" name="Round Same Side Corner Rectangle 5"/>
            <p:cNvSpPr/>
            <p:nvPr/>
          </p:nvSpPr>
          <p:spPr bwMode="auto">
            <a:xfrm>
              <a:off x="4858933" y="3558439"/>
              <a:ext cx="360720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4858933" y="3711044"/>
              <a:ext cx="3607204" cy="193899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التطبيق العمليّ:</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إذا كنتَ ضيفًا لا تخف أن تأخذ الطعام المسموح لك به من المُضِيف ولكن لا تحمل الغداء معك في كيسٍ ولا تسرق المناشف</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grpSp>
    </p:spTree>
    <p:extLst>
      <p:ext uri="{BB962C8B-B14F-4D97-AF65-F5344CB8AC3E}">
        <p14:creationId xmlns:p14="http://schemas.microsoft.com/office/powerpoint/2010/main" val="20473886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5" name="Picture 2" descr="b_bulb_glo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2786" name="Picture 3" descr="international[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9204" name="Title 5"/>
          <p:cNvSpPr>
            <a:spLocks noGrp="1"/>
          </p:cNvSpPr>
          <p:nvPr>
            <p:ph type="title" idx="4294967295"/>
          </p:nvPr>
        </p:nvSpPr>
        <p:spPr>
          <a:xfrm>
            <a:off x="0" y="0"/>
            <a:ext cx="9144000" cy="914400"/>
          </a:xfrm>
        </p:spPr>
        <p:txBody>
          <a:bodyPr/>
          <a:lstStyle/>
          <a:p>
            <a:pPr eaLnBrk="1" hangingPunct="1">
              <a:defRPr/>
            </a:pPr>
            <a:r>
              <a:rPr lang="ar-JO" sz="3200" dirty="0">
                <a:solidFill>
                  <a:srgbClr val="FFFFFF"/>
                </a:solidFill>
                <a:latin typeface="Arial" panose="020B0604020202020204" pitchFamily="34" charset="0"/>
                <a:cs typeface="Arial" panose="020B0604020202020204" pitchFamily="34" charset="0"/>
              </a:rPr>
              <a:t>التباين بين عهدين رئيسيين</a:t>
            </a:r>
            <a:endParaRPr lang="en-US" sz="3200" dirty="0">
              <a:solidFill>
                <a:srgbClr val="FFFFFF"/>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8388350" y="14288"/>
            <a:ext cx="704039" cy="46166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116</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6337542"/>
              </p:ext>
            </p:extLst>
          </p:nvPr>
        </p:nvGraphicFramePr>
        <p:xfrm>
          <a:off x="76200" y="990600"/>
          <a:ext cx="8991600" cy="5715002"/>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37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03" marB="45703" horzOverflow="overflow">
                    <a:lnL>
                      <a:noFill/>
                    </a:lnL>
                    <a:lnR>
                      <a:noFill/>
                    </a:lnR>
                    <a:lnT>
                      <a:noFill/>
                    </a:lnT>
                    <a:lnB>
                      <a:noFill/>
                    </a:lnB>
                    <a:lnTlToBr>
                      <a:noFill/>
                    </a:lnTlToBr>
                    <a:lnBlToTr>
                      <a:noFill/>
                    </a:lnBlToTr>
                    <a:solidFill>
                      <a:srgbClr val="000000"/>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800" b="1" i="0" u="sng" strike="noStrike" cap="none" normalizeH="0" baseline="0" dirty="0">
                          <a:ln>
                            <a:noFill/>
                          </a:ln>
                          <a:solidFill>
                            <a:srgbClr val="FFFFFF"/>
                          </a:solidFill>
                          <a:effectLst/>
                          <a:latin typeface="Arial" charset="0"/>
                          <a:ea typeface="ＭＳ Ｐゴシック" charset="0"/>
                          <a:cs typeface="Times New Roman" charset="0"/>
                        </a:rPr>
                        <a:t>الإبراهيمي</a:t>
                      </a:r>
                      <a:endParaRPr kumimoji="0" lang="en-US" sz="2800" b="1" i="0" u="sng"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800" b="1" i="0" u="sng" strike="noStrike" cap="none" normalizeH="0" baseline="0" dirty="0">
                          <a:ln>
                            <a:noFill/>
                          </a:ln>
                          <a:solidFill>
                            <a:srgbClr val="FFFFFF"/>
                          </a:solidFill>
                          <a:effectLst/>
                          <a:latin typeface="Arial" charset="0"/>
                          <a:ea typeface="ＭＳ Ｐゴシック" charset="0"/>
                          <a:cs typeface="Times New Roman" charset="0"/>
                        </a:rPr>
                        <a:t>الموسوي</a:t>
                      </a:r>
                      <a:endParaRPr kumimoji="0" lang="en-US" sz="2800" b="1" i="0" u="sng"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463039">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1" u="none" strike="noStrike" cap="none" normalizeH="0" baseline="0" dirty="0">
                          <a:ln>
                            <a:noFill/>
                          </a:ln>
                          <a:solidFill>
                            <a:srgbClr val="FFFFFF"/>
                          </a:solidFill>
                          <a:effectLst/>
                          <a:latin typeface="Arial" charset="0"/>
                          <a:ea typeface="ＭＳ Ｐゴシック" charset="0"/>
                          <a:cs typeface="Times New Roman" charset="0"/>
                        </a:rPr>
                        <a:t>المتلقي</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1" u="none" strike="noStrike" cap="none" normalizeH="0" baseline="0" dirty="0">
                          <a:ln>
                            <a:noFill/>
                          </a:ln>
                          <a:solidFill>
                            <a:srgbClr val="FFFFFF"/>
                          </a:solidFill>
                          <a:effectLst/>
                          <a:latin typeface="Arial" charset="0"/>
                          <a:ea typeface="ＭＳ Ｐゴシック" charset="0"/>
                          <a:cs typeface="Times New Roman" charset="0"/>
                        </a:rPr>
                        <a:t>(التاريخ و</a:t>
                      </a: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المكان</a:t>
                      </a:r>
                      <a:endParaRPr kumimoji="0" lang="ar-JO" sz="2400" b="1" i="1"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إبراهيم كوسيط لجميع الأمم</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عام 2060 ق.م</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في أور الكلدانيين</a:t>
                      </a:r>
                      <a:endParaRPr kumimoji="0" lang="en-US"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موسى كوسيط لإسرائيل</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عام 1445 ق.م</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في جبل سيناء</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3039">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1" u="none" strike="noStrike" cap="none" normalizeH="0" baseline="0" dirty="0">
                          <a:ln>
                            <a:noFill/>
                          </a:ln>
                          <a:solidFill>
                            <a:srgbClr val="FFFFFF"/>
                          </a:solidFill>
                          <a:effectLst/>
                          <a:latin typeface="Arial" charset="0"/>
                          <a:ea typeface="ＭＳ Ｐゴシック" charset="0"/>
                          <a:cs typeface="Times New Roman" charset="0"/>
                        </a:rPr>
                        <a:t>الكتاب المقدس</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تكوين 12: 1- 3 (لكنه </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تشكل كعهد</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في تكوين 15)</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خروج 20 – 31 هو</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جوهر العهد</a:t>
                      </a:r>
                      <a:endParaRPr kumimoji="0" lang="en-US"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271">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1" u="none" strike="noStrike" cap="none" normalizeH="0" baseline="0" dirty="0">
                          <a:ln>
                            <a:noFill/>
                          </a:ln>
                          <a:solidFill>
                            <a:srgbClr val="FFFFFF"/>
                          </a:solidFill>
                          <a:effectLst/>
                          <a:latin typeface="Arial" charset="0"/>
                          <a:ea typeface="ＭＳ Ｐゴシック" charset="0"/>
                          <a:cs typeface="Times New Roman" charset="0"/>
                        </a:rPr>
                        <a:t>بين الله</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1" u="none" strike="noStrike" cap="none" normalizeH="0" baseline="0" dirty="0">
                          <a:ln>
                            <a:noFill/>
                          </a:ln>
                          <a:solidFill>
                            <a:srgbClr val="FFFFFF"/>
                          </a:solidFill>
                          <a:effectLst/>
                          <a:latin typeface="Arial" charset="0"/>
                          <a:ea typeface="ＭＳ Ｐゴシック" charset="0"/>
                          <a:cs typeface="Times New Roman" charset="0"/>
                        </a:rPr>
                        <a:t>و</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شخص (كأمّة</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مستقبلاً)</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أمّة</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97280">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1" u="none" strike="noStrike" cap="none" normalizeH="0" baseline="0" dirty="0">
                          <a:ln>
                            <a:noFill/>
                          </a:ln>
                          <a:solidFill>
                            <a:srgbClr val="FFFFFF"/>
                          </a:solidFill>
                          <a:effectLst/>
                          <a:latin typeface="Arial" charset="0"/>
                          <a:ea typeface="ＭＳ Ｐゴシック" charset="0"/>
                          <a:cs typeface="Times New Roman" charset="0"/>
                        </a:rPr>
                        <a:t>النطاق</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عالمي (وتتبارك فيك</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جميع أمم</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الأرض)</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إسرائيل فقط استلمت</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الشريعة (تث 4: 8؛ </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charset="0"/>
                          <a:ea typeface="ＭＳ Ｐゴシック" charset="0"/>
                          <a:cs typeface="Times New Roman" charset="0"/>
                        </a:rPr>
                        <a:t>مز 147: 20)</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Oval 1"/>
          <p:cNvSpPr/>
          <p:nvPr/>
        </p:nvSpPr>
        <p:spPr bwMode="auto">
          <a:xfrm>
            <a:off x="6006451" y="5368070"/>
            <a:ext cx="3744257" cy="1518789"/>
          </a:xfrm>
          <a:prstGeom prst="ellipse">
            <a:avLst/>
          </a:prstGeom>
          <a:noFill/>
          <a:ln w="381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1584471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09" name="Picture 2" descr="b_bulb_glo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3810" name="Picture 3" descr="international[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0228" name="Title 5"/>
          <p:cNvSpPr>
            <a:spLocks noGrp="1"/>
          </p:cNvSpPr>
          <p:nvPr>
            <p:ph type="title" idx="4294967295"/>
          </p:nvPr>
        </p:nvSpPr>
        <p:spPr>
          <a:xfrm>
            <a:off x="0" y="0"/>
            <a:ext cx="9144000" cy="914400"/>
          </a:xfrm>
        </p:spPr>
        <p:txBody>
          <a:bodyPr/>
          <a:lstStyle/>
          <a:p>
            <a:pPr eaLnBrk="1" hangingPunct="1">
              <a:defRPr/>
            </a:pPr>
            <a:r>
              <a:rPr lang="ar-JO" sz="3200" dirty="0">
                <a:solidFill>
                  <a:srgbClr val="FFFFFF"/>
                </a:solidFill>
                <a:latin typeface="Arial" panose="020B0604020202020204" pitchFamily="34" charset="0"/>
                <a:cs typeface="Arial" panose="020B0604020202020204" pitchFamily="34" charset="0"/>
              </a:rPr>
              <a:t>التباين بين عهدين رئيسيين</a:t>
            </a:r>
            <a:endParaRPr lang="en-US" sz="3200" dirty="0">
              <a:solidFill>
                <a:srgbClr val="FFFFFF"/>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8451850" y="0"/>
            <a:ext cx="704039" cy="46166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ＭＳ Ｐゴシック" charset="0"/>
              </a:rPr>
              <a:t>116</a:t>
            </a:r>
            <a:endParaRPr kumimoji="0" lang="en-US" sz="24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ＭＳ Ｐゴシック" charset="0"/>
            </a:endParaRPr>
          </a:p>
        </p:txBody>
      </p:sp>
      <p:graphicFrame>
        <p:nvGraphicFramePr>
          <p:cNvPr id="180246" name="Group 22"/>
          <p:cNvGraphicFramePr>
            <a:graphicFrameLocks noGrp="1"/>
          </p:cNvGraphicFramePr>
          <p:nvPr>
            <p:extLst>
              <p:ext uri="{D42A27DB-BD31-4B8C-83A1-F6EECF244321}">
                <p14:modId xmlns:p14="http://schemas.microsoft.com/office/powerpoint/2010/main" val="1764882623"/>
              </p:ext>
            </p:extLst>
          </p:nvPr>
        </p:nvGraphicFramePr>
        <p:xfrm>
          <a:off x="76200" y="990600"/>
          <a:ext cx="8991600" cy="5686425"/>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a:noFill/>
                    </a:lnT>
                    <a:lnB>
                      <a:noFill/>
                    </a:lnB>
                    <a:lnTlToBr>
                      <a:noFill/>
                    </a:lnTlToBr>
                    <a:lnBlToTr>
                      <a:noFill/>
                    </a:lnBlToTr>
                    <a:solidFill>
                      <a:srgbClr val="000000"/>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800" b="1" i="0" u="sng"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الإبراهيمي</a:t>
                      </a:r>
                      <a:endParaRPr kumimoji="0" lang="en-US" sz="2800" b="1" i="0" u="sng"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800" b="1" i="0" u="sng"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الموسوي</a:t>
                      </a:r>
                      <a:endParaRPr kumimoji="0" lang="en-US" sz="2800" b="1" i="0" u="sng"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828800">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1"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المواعيد</a:t>
                      </a:r>
                      <a:endParaRPr kumimoji="0" lang="en-US"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أرض، نسل، وبركة</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(دون الإشارة إلى</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زمن التحقيق)</a:t>
                      </a:r>
                      <a:endParaRPr kumimoji="0" lang="en-US"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بركة للطاعة</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ولعنة</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للعصيان</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(لا 26؛ تث 28)</a:t>
                      </a:r>
                      <a:endParaRPr kumimoji="0" lang="en-US"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082675">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1"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الشروط</a:t>
                      </a:r>
                      <a:endParaRPr kumimoji="0" lang="en-US"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غير مشروط: أنا سوف...</a:t>
                      </a:r>
                      <a:endParaRPr kumimoji="0" lang="en-US"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مشروط: إذا أنت فعلتَ...</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إذن أنا سأفعل...</a:t>
                      </a:r>
                      <a:endParaRPr kumimoji="0" lang="en-US"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675">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1"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المشاركة</a:t>
                      </a:r>
                      <a:endParaRPr kumimoji="0" lang="en-US"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إبراهيم نائمًا </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(تك 15: 17)</a:t>
                      </a:r>
                      <a:endParaRPr kumimoji="0" lang="en-US"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وافقت إسرائيل على الخضوع</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(خر 18: 8)</a:t>
                      </a:r>
                      <a:endParaRPr kumimoji="0" lang="en-US"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82675">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1"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التناظر</a:t>
                      </a:r>
                      <a:endParaRPr kumimoji="0" lang="en-US"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أب إلى اِبن</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(عطيّة ملكية)</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متسلط (ملك أعظم) إلى</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تابع (أمة خادمة)</a:t>
                      </a:r>
                      <a:endParaRPr kumimoji="0" lang="en-US" sz="24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Oval 7"/>
          <p:cNvSpPr/>
          <p:nvPr/>
        </p:nvSpPr>
        <p:spPr bwMode="auto">
          <a:xfrm>
            <a:off x="6105061" y="5368070"/>
            <a:ext cx="3744257" cy="1518789"/>
          </a:xfrm>
          <a:prstGeom prst="ellipse">
            <a:avLst/>
          </a:prstGeom>
          <a:noFill/>
          <a:ln w="381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pitchFamily="-108" charset="0"/>
              <a:ea typeface="ＭＳ Ｐゴシック" charset="0"/>
              <a:cs typeface="+mn-cs"/>
            </a:endParaRPr>
          </a:p>
        </p:txBody>
      </p:sp>
      <p:sp>
        <p:nvSpPr>
          <p:cNvPr id="9" name="Oval 8"/>
          <p:cNvSpPr/>
          <p:nvPr/>
        </p:nvSpPr>
        <p:spPr bwMode="auto">
          <a:xfrm>
            <a:off x="6032904" y="1183285"/>
            <a:ext cx="3888570" cy="2337708"/>
          </a:xfrm>
          <a:prstGeom prst="ellipse">
            <a:avLst/>
          </a:prstGeom>
          <a:noFill/>
          <a:ln w="381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pitchFamily="-108" charset="0"/>
              <a:ea typeface="ＭＳ Ｐゴシック" charset="0"/>
              <a:cs typeface="+mn-cs"/>
            </a:endParaRPr>
          </a:p>
        </p:txBody>
      </p:sp>
    </p:spTree>
    <p:extLst>
      <p:ext uri="{BB962C8B-B14F-4D97-AF65-F5344CB8AC3E}">
        <p14:creationId xmlns:p14="http://schemas.microsoft.com/office/powerpoint/2010/main" val="85222451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
                                        <p:tgtEl>
                                          <p:spTgt spid="8"/>
                                        </p:tgtEl>
                                      </p:cBhvr>
                                    </p:animEffect>
                                    <p:anim calcmode="lin" valueType="num">
                                      <p:cBhvr>
                                        <p:cTn id="16" dur="400" fill="hold"/>
                                        <p:tgtEl>
                                          <p:spTgt spid="8"/>
                                        </p:tgtEl>
                                        <p:attrNameLst>
                                          <p:attrName>ppt_x</p:attrName>
                                        </p:attrNameLst>
                                      </p:cBhvr>
                                      <p:tavLst>
                                        <p:tav tm="0">
                                          <p:val>
                                            <p:strVal val="#ppt_x"/>
                                          </p:val>
                                        </p:tav>
                                        <p:tav tm="100000">
                                          <p:val>
                                            <p:strVal val="#ppt_x"/>
                                          </p:val>
                                        </p:tav>
                                      </p:tavLst>
                                    </p:anim>
                                    <p:anim calcmode="lin" valueType="num">
                                      <p:cBhvr>
                                        <p:cTn id="17" dur="400" fill="hold"/>
                                        <p:tgtEl>
                                          <p:spTgt spid="8"/>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0819" name="Text Box 27"/>
          <p:cNvSpPr txBox="1">
            <a:spLocks noChangeArrowheads="1"/>
          </p:cNvSpPr>
          <p:nvPr/>
        </p:nvSpPr>
        <p:spPr bwMode="auto">
          <a:xfrm>
            <a:off x="8271982" y="87313"/>
            <a:ext cx="704039"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ar-JO" altLang="zh-CN" b="1" dirty="0">
                <a:solidFill>
                  <a:srgbClr val="FFFFFF"/>
                </a:solidFill>
                <a:latin typeface="Arial" panose="020B0604020202020204" pitchFamily="34" charset="0"/>
                <a:cs typeface="Arial" panose="020B0604020202020204" pitchFamily="34" charset="0"/>
              </a:rPr>
              <a:t>110</a:t>
            </a:r>
            <a:endParaRPr lang="en-US" altLang="zh-CN" b="1" dirty="0">
              <a:solidFill>
                <a:srgbClr val="FFFFFF"/>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5969881" y="2740112"/>
            <a:ext cx="3175000" cy="4254500"/>
          </a:xfrm>
          <a:prstGeom prst="rect">
            <a:avLst/>
          </a:prstGeom>
        </p:spPr>
      </p:pic>
      <p:sp>
        <p:nvSpPr>
          <p:cNvPr id="930818" name="Rectangle 2"/>
          <p:cNvSpPr>
            <a:spLocks noGrp="1" noChangeArrowheads="1"/>
          </p:cNvSpPr>
          <p:nvPr>
            <p:ph type="title"/>
          </p:nvPr>
        </p:nvSpPr>
        <p:spPr>
          <a:xfrm>
            <a:off x="245368" y="333375"/>
            <a:ext cx="8316913" cy="4967288"/>
          </a:xfrm>
        </p:spPr>
        <p:txBody>
          <a:bodyPr/>
          <a:lstStyle/>
          <a:p>
            <a:pPr eaLnBrk="1" hangingPunct="1"/>
            <a:r>
              <a:rPr kumimoji="1" lang="ar-JO" altLang="zh-CN" sz="11500" b="1" dirty="0">
                <a:latin typeface="Arial" panose="020B0604020202020204" pitchFamily="34" charset="0"/>
                <a:cs typeface="Arial" panose="020B0604020202020204" pitchFamily="34" charset="0"/>
              </a:rPr>
              <a:t>اختبار        الأدب      القانوني</a:t>
            </a:r>
            <a:endParaRPr kumimoji="1" lang="en-US" altLang="zh-CN" sz="1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9597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833" name="Picture 2" descr="b_bulb_glo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4834" name="Picture 3" descr="international[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1252" name="Title 5"/>
          <p:cNvSpPr>
            <a:spLocks noGrp="1"/>
          </p:cNvSpPr>
          <p:nvPr>
            <p:ph type="title" idx="4294967295"/>
          </p:nvPr>
        </p:nvSpPr>
        <p:spPr>
          <a:xfrm>
            <a:off x="0" y="0"/>
            <a:ext cx="9144000" cy="914400"/>
          </a:xfrm>
        </p:spPr>
        <p:txBody>
          <a:bodyPr/>
          <a:lstStyle/>
          <a:p>
            <a:pPr eaLnBrk="1" hangingPunct="1">
              <a:defRPr/>
            </a:pPr>
            <a:r>
              <a:rPr lang="ar-JO" sz="3200" dirty="0">
                <a:solidFill>
                  <a:srgbClr val="FFFFFF"/>
                </a:solidFill>
                <a:latin typeface="Arial" panose="020B0604020202020204" pitchFamily="34" charset="0"/>
                <a:cs typeface="Arial" panose="020B0604020202020204" pitchFamily="34" charset="0"/>
              </a:rPr>
              <a:t>التباين بين عهدين رئيسيين</a:t>
            </a:r>
            <a:endParaRPr lang="en-US" sz="3200" dirty="0">
              <a:solidFill>
                <a:srgbClr val="FFFFFF"/>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8451850" y="0"/>
            <a:ext cx="704039" cy="46166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ＭＳ Ｐゴシック" charset="0"/>
              </a:rPr>
              <a:t>116</a:t>
            </a:r>
            <a:endParaRPr kumimoji="0" lang="en-US" sz="2400" b="1" i="0" u="none" strike="noStrike" kern="1200" cap="none" spc="0" normalizeH="0" baseline="0" noProof="0" dirty="0">
              <a:ln>
                <a:noFill/>
              </a:ln>
              <a:solidFill>
                <a:srgbClr val="FFFFFF"/>
              </a:solidFill>
              <a:effectLst/>
              <a:uLnTx/>
              <a:uFillTx/>
              <a:latin typeface="Times New Roman" pitchFamily="-112" charset="0"/>
              <a:ea typeface="ＭＳ Ｐゴシック" charset="0"/>
              <a:cs typeface="ＭＳ Ｐゴシック"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35475972"/>
              </p:ext>
            </p:extLst>
          </p:nvPr>
        </p:nvGraphicFramePr>
        <p:xfrm>
          <a:off x="76200" y="990600"/>
          <a:ext cx="8991600" cy="5686425"/>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horzOverflow="overflow">
                    <a:lnL>
                      <a:noFill/>
                    </a:lnL>
                    <a:lnR>
                      <a:noFill/>
                    </a:lnR>
                    <a:lnT>
                      <a:noFill/>
                    </a:lnT>
                    <a:lnB>
                      <a:noFill/>
                    </a:lnB>
                    <a:lnTlToBr>
                      <a:noFill/>
                    </a:lnTlToBr>
                    <a:lnBlToTr>
                      <a:noFill/>
                    </a:lnBlToTr>
                    <a:solidFill>
                      <a:srgbClr val="000000"/>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800" b="1" i="0" u="sng"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الإبراهيمي</a:t>
                      </a:r>
                      <a:endParaRPr kumimoji="0" lang="en-US" sz="2800" b="1" i="0" u="sng"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800" b="1" i="0" u="sng"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الموسوي</a:t>
                      </a:r>
                      <a:endParaRPr kumimoji="0" lang="en-US" sz="2800" b="1" i="0" u="sng"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082675">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1"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الشكل</a:t>
                      </a:r>
                      <a:endParaRPr kumimoji="0" lang="en-US"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شفوي (بدون</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شروط مكتوبة)</a:t>
                      </a:r>
                      <a:endParaRPr kumimoji="0" lang="en-US"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مكتوب على ألواح حجر</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وأسفار موسى الخمسة</a:t>
                      </a:r>
                      <a:endParaRPr kumimoji="0" lang="en-US"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828800">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1"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التأكيد</a:t>
                      </a:r>
                      <a:endParaRPr kumimoji="0" lang="en-US"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بركة على</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التأديب/ الدينونة</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(خمس "بركات" في</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تك 12: 1- 3)</a:t>
                      </a:r>
                      <a:endParaRPr kumimoji="0" lang="en-US"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دينونة/ تأديب </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على البركة</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(تباين بين تث 28: 1- 14 و</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تث 28: 15: 68)</a:t>
                      </a:r>
                      <a:endParaRPr kumimoji="0" lang="en-US"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675">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1"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المسيح</a:t>
                      </a:r>
                      <a:endParaRPr kumimoji="0" lang="en-US"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نسل نهائي</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(تكوين 12: 3)</a:t>
                      </a:r>
                      <a:endParaRPr kumimoji="0" lang="en-US"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ممثلة في خيمة الإجتماع</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(عب 8 – 10)</a:t>
                      </a:r>
                      <a:endParaRPr kumimoji="0" lang="en-US"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82675">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1"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العلامة</a:t>
                      </a:r>
                      <a:endParaRPr kumimoji="0" lang="en-US"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الختان</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(تك 17: 11)</a:t>
                      </a:r>
                      <a:endParaRPr kumimoji="0" lang="en-US"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السبت</a:t>
                      </a:r>
                    </a:p>
                    <a:p>
                      <a:pPr marL="0" marR="0" lvl="0" indent="0" algn="r" defTabSz="457200" rtl="0" eaLnBrk="1" fontAlgn="base" latinLnBrk="0" hangingPunct="1">
                        <a:lnSpc>
                          <a:spcPct val="100000"/>
                        </a:lnSpc>
                        <a:spcBef>
                          <a:spcPct val="0"/>
                        </a:spcBef>
                        <a:spcAft>
                          <a:spcPct val="0"/>
                        </a:spcAft>
                        <a:buClrTx/>
                        <a:buSzTx/>
                        <a:buFontTx/>
                        <a:buNone/>
                        <a:tabLst/>
                      </a:pPr>
                      <a:r>
                        <a:rPr kumimoji="0" lang="ar-JO"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(خر 31: 13، 17)</a:t>
                      </a:r>
                      <a:endParaRPr kumimoji="0" lang="en-US"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Oval 8"/>
          <p:cNvSpPr/>
          <p:nvPr/>
        </p:nvSpPr>
        <p:spPr bwMode="auto">
          <a:xfrm>
            <a:off x="5951075" y="4199216"/>
            <a:ext cx="3744257" cy="1518789"/>
          </a:xfrm>
          <a:prstGeom prst="ellipse">
            <a:avLst/>
          </a:prstGeom>
          <a:noFill/>
          <a:ln w="381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pitchFamily="-108" charset="0"/>
              <a:ea typeface="ＭＳ Ｐゴシック" charset="0"/>
              <a:cs typeface="+mn-cs"/>
            </a:endParaRPr>
          </a:p>
        </p:txBody>
      </p:sp>
      <p:sp>
        <p:nvSpPr>
          <p:cNvPr id="10" name="Oval 9"/>
          <p:cNvSpPr/>
          <p:nvPr/>
        </p:nvSpPr>
        <p:spPr bwMode="auto">
          <a:xfrm>
            <a:off x="5951075" y="1313156"/>
            <a:ext cx="3744257" cy="1518789"/>
          </a:xfrm>
          <a:prstGeom prst="ellipse">
            <a:avLst/>
          </a:prstGeom>
          <a:noFill/>
          <a:ln w="381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pitchFamily="-108" charset="0"/>
              <a:ea typeface="ＭＳ Ｐゴシック" charset="0"/>
              <a:cs typeface="+mn-cs"/>
            </a:endParaRPr>
          </a:p>
        </p:txBody>
      </p:sp>
    </p:spTree>
    <p:extLst>
      <p:ext uri="{BB962C8B-B14F-4D97-AF65-F5344CB8AC3E}">
        <p14:creationId xmlns:p14="http://schemas.microsoft.com/office/powerpoint/2010/main" val="113766846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
                                        <p:tgtEl>
                                          <p:spTgt spid="10"/>
                                        </p:tgtEl>
                                      </p:cBhvr>
                                    </p:animEffect>
                                    <p:anim calcmode="lin" valueType="num">
                                      <p:cBhvr>
                                        <p:cTn id="8" dur="400" fill="hold"/>
                                        <p:tgtEl>
                                          <p:spTgt spid="10"/>
                                        </p:tgtEl>
                                        <p:attrNameLst>
                                          <p:attrName>ppt_x</p:attrName>
                                        </p:attrNameLst>
                                      </p:cBhvr>
                                      <p:tavLst>
                                        <p:tav tm="0">
                                          <p:val>
                                            <p:strVal val="#ppt_x"/>
                                          </p:val>
                                        </p:tav>
                                        <p:tav tm="100000">
                                          <p:val>
                                            <p:strVal val="#ppt_x"/>
                                          </p:val>
                                        </p:tav>
                                      </p:tavLst>
                                    </p:anim>
                                    <p:anim calcmode="lin" valueType="num">
                                      <p:cBhvr>
                                        <p:cTn id="9" dur="400" fill="hold"/>
                                        <p:tgtEl>
                                          <p:spTgt spid="1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
                                        <p:tgtEl>
                                          <p:spTgt spid="9"/>
                                        </p:tgtEl>
                                      </p:cBhvr>
                                    </p:animEffect>
                                    <p:anim calcmode="lin" valueType="num">
                                      <p:cBhvr>
                                        <p:cTn id="16" dur="400" fill="hold"/>
                                        <p:tgtEl>
                                          <p:spTgt spid="9"/>
                                        </p:tgtEl>
                                        <p:attrNameLst>
                                          <p:attrName>ppt_x</p:attrName>
                                        </p:attrNameLst>
                                      </p:cBhvr>
                                      <p:tavLst>
                                        <p:tav tm="0">
                                          <p:val>
                                            <p:strVal val="#ppt_x"/>
                                          </p:val>
                                        </p:tav>
                                        <p:tav tm="100000">
                                          <p:val>
                                            <p:strVal val="#ppt_x"/>
                                          </p:val>
                                        </p:tav>
                                      </p:tavLst>
                                    </p:anim>
                                    <p:anim calcmode="lin" valueType="num">
                                      <p:cBhvr>
                                        <p:cTn id="17" dur="400" fill="hold"/>
                                        <p:tgtEl>
                                          <p:spTgt spid="9"/>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0819" name="Text Box 27"/>
          <p:cNvSpPr txBox="1">
            <a:spLocks noChangeArrowheads="1"/>
          </p:cNvSpPr>
          <p:nvPr/>
        </p:nvSpPr>
        <p:spPr bwMode="auto">
          <a:xfrm>
            <a:off x="8318590" y="17407"/>
            <a:ext cx="704039"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112</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0" y="-69592"/>
            <a:ext cx="9144000" cy="673100"/>
          </a:xfrm>
          <a:noFill/>
          <a:ln>
            <a:noFill/>
          </a:ln>
        </p:spPr>
        <p:txBody>
          <a:bodyPr anchor="ctr"/>
          <a:lstStyle/>
          <a:p>
            <a:pPr marL="719138" indent="-719138" algn="ctr"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اختبار سريع عن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7" name="Rectangle 5"/>
          <p:cNvSpPr txBox="1">
            <a:spLocks noChangeArrowheads="1"/>
          </p:cNvSpPr>
          <p:nvPr/>
        </p:nvSpPr>
        <p:spPr bwMode="auto">
          <a:xfrm>
            <a:off x="0" y="852714"/>
            <a:ext cx="9069388"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1. ص     خ  يجب على المسيحيين أن يحفظوا أجزاء من الناموس ليست مكررة في </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العهد الجديد</a:t>
            </a: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2. ص     خ  يجب أن تستمر طاعة السبت من قبل المسيحيين</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3. ص     خ  المؤمنون اليوم ملزمون بحفظ كل الوصايا العشرة</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4. ص     خ  يجب ممارسة العشور من كل أتباع المسيح</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5. ص     خ  المسيحيون اليوم ممنوعون من أكل الدم (مثل يونغ تاو فو، سفك الدم، دم الخنزير أو البط في رأس السنة الصينية)</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6. ص     خ  لا يجب على المسيحيين أن يستفيدوا من المؤمنين الآخرين بحسب الناموس (تث 23: 19، خر 22: 25، لا 25: 36-37، حز 18: 8، 13، 17، 22: 12، أم 15: 5، 28: 8)</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7. ص     خ  هناك ناموسين بالحقيقة : الأخلاقي (الوصايا العشر) والإحتفالي / المدني</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endParaRPr>
          </a:p>
        </p:txBody>
      </p:sp>
      <p:sp>
        <p:nvSpPr>
          <p:cNvPr id="6" name="Title 2"/>
          <p:cNvSpPr txBox="1">
            <a:spLocks/>
          </p:cNvSpPr>
          <p:nvPr/>
        </p:nvSpPr>
        <p:spPr bwMode="auto">
          <a:xfrm>
            <a:off x="0" y="345249"/>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r" defTabSz="457200" rtl="0" eaLnBrk="1" fontAlgn="base" latinLnBrk="0" hangingPunct="1">
              <a:lnSpc>
                <a:spcPct val="100000"/>
              </a:lnSpc>
              <a:spcBef>
                <a:spcPct val="0"/>
              </a:spcBef>
              <a:spcAft>
                <a:spcPct val="0"/>
              </a:spcAft>
              <a:buClrTx/>
              <a:buSzTx/>
              <a:buFontTx/>
              <a:buNone/>
              <a:tabLst/>
              <a:defRPr/>
            </a:pPr>
            <a:r>
              <a:rPr kumimoji="0" lang="ar-JO" sz="2400" b="1" i="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صح (ص) أم خطأ (خ) ؟ ما هي وجهة نظرك ؟</a:t>
            </a:r>
            <a:endParaRPr kumimoji="0" lang="en-US" sz="2400" b="1" i="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p:txBody>
      </p:sp>
      <p:sp>
        <p:nvSpPr>
          <p:cNvPr id="8" name="Oval 7"/>
          <p:cNvSpPr/>
          <p:nvPr/>
        </p:nvSpPr>
        <p:spPr bwMode="auto">
          <a:xfrm>
            <a:off x="7485016" y="1763486"/>
            <a:ext cx="496389" cy="522514"/>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9" name="Oval 8"/>
          <p:cNvSpPr/>
          <p:nvPr/>
        </p:nvSpPr>
        <p:spPr bwMode="auto">
          <a:xfrm>
            <a:off x="7485016" y="2534194"/>
            <a:ext cx="496389" cy="483326"/>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10" name="Oval 9"/>
          <p:cNvSpPr/>
          <p:nvPr/>
        </p:nvSpPr>
        <p:spPr bwMode="auto">
          <a:xfrm>
            <a:off x="7485016" y="3017520"/>
            <a:ext cx="496389" cy="365760"/>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11" name="Oval 10"/>
          <p:cNvSpPr/>
          <p:nvPr/>
        </p:nvSpPr>
        <p:spPr bwMode="auto">
          <a:xfrm>
            <a:off x="7637416" y="3383280"/>
            <a:ext cx="343989" cy="339634"/>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12" name="Oval 11"/>
          <p:cNvSpPr/>
          <p:nvPr/>
        </p:nvSpPr>
        <p:spPr bwMode="auto">
          <a:xfrm>
            <a:off x="7637416" y="3722914"/>
            <a:ext cx="343989" cy="378822"/>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13" name="Oval 12"/>
          <p:cNvSpPr/>
          <p:nvPr/>
        </p:nvSpPr>
        <p:spPr bwMode="auto">
          <a:xfrm>
            <a:off x="7485016" y="4349931"/>
            <a:ext cx="496389" cy="548639"/>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14" name="Oval 13"/>
          <p:cNvSpPr/>
          <p:nvPr/>
        </p:nvSpPr>
        <p:spPr bwMode="auto">
          <a:xfrm>
            <a:off x="7637416" y="5486400"/>
            <a:ext cx="343989" cy="58782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15" name="TextBox 14"/>
          <p:cNvSpPr txBox="1"/>
          <p:nvPr/>
        </p:nvSpPr>
        <p:spPr>
          <a:xfrm rot="20472343">
            <a:off x="886065" y="3095841"/>
            <a:ext cx="6453239" cy="707886"/>
          </a:xfrm>
          <a:prstGeom prst="rect">
            <a:avLst/>
          </a:prstGeom>
          <a:solidFill>
            <a:srgbClr val="8000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0" i="0"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كل الإجابات خاطئة</a:t>
            </a:r>
            <a:endParaRPr kumimoji="0" lang="en-US" sz="4000" b="0" i="0"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513243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0"/>
                                        <p:tgtEl>
                                          <p:spTgt spid="15"/>
                                        </p:tgtEl>
                                      </p:cBhvr>
                                    </p:animEffect>
                                    <p:anim calcmode="lin" valueType="num">
                                      <p:cBhvr>
                                        <p:cTn id="36" dur="2000" fill="hold"/>
                                        <p:tgtEl>
                                          <p:spTgt spid="15"/>
                                        </p:tgtEl>
                                        <p:attrNameLst>
                                          <p:attrName>ppt_w</p:attrName>
                                        </p:attrNameLst>
                                      </p:cBhvr>
                                      <p:tavLst>
                                        <p:tav tm="0" fmla="#ppt_w*sin(2.5*pi*$)">
                                          <p:val>
                                            <p:fltVal val="0"/>
                                          </p:val>
                                        </p:tav>
                                        <p:tav tm="100000">
                                          <p:val>
                                            <p:fltVal val="1"/>
                                          </p:val>
                                        </p:tav>
                                      </p:tavLst>
                                    </p:anim>
                                    <p:anim calcmode="lin" valueType="num">
                                      <p:cBhvr>
                                        <p:cTn id="37"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3200" dirty="0">
                <a:latin typeface="Arial" panose="020B0604020202020204" pitchFamily="34" charset="0"/>
                <a:cs typeface="Arial" panose="020B0604020202020204" pitchFamily="34" charset="0"/>
              </a:rPr>
              <a:t>دراسة الكتاب المقدس ( التفسير)</a:t>
            </a:r>
            <a:r>
              <a:rPr lang="ar-EG"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  •  BibleStudyDownloads.org</a:t>
            </a:r>
            <a:endParaRPr lang="en-US" sz="9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ى</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هذا العرض</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التقديمي</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مجانا</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06599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063086"/>
      </p:ext>
    </p:extLst>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0819" name="Text Box 27"/>
          <p:cNvSpPr txBox="1">
            <a:spLocks noChangeArrowheads="1"/>
          </p:cNvSpPr>
          <p:nvPr/>
        </p:nvSpPr>
        <p:spPr bwMode="auto">
          <a:xfrm>
            <a:off x="8318590" y="17407"/>
            <a:ext cx="704039" cy="46166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112</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0" y="-69592"/>
            <a:ext cx="9144000" cy="673100"/>
          </a:xfrm>
          <a:noFill/>
          <a:ln>
            <a:noFill/>
          </a:ln>
        </p:spPr>
        <p:txBody>
          <a:bodyPr anchor="ctr"/>
          <a:lstStyle/>
          <a:p>
            <a:pPr marL="719138" indent="-719138" algn="ctr"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اختبار سريع عن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7" name="Rectangle 5"/>
          <p:cNvSpPr txBox="1">
            <a:spLocks noChangeArrowheads="1"/>
          </p:cNvSpPr>
          <p:nvPr/>
        </p:nvSpPr>
        <p:spPr bwMode="auto">
          <a:xfrm>
            <a:off x="0" y="852714"/>
            <a:ext cx="9069388" cy="602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435100" marR="0" lvl="2" indent="-14351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1. ص     خ  يجب على المسيحيين أن يحفظوا ويطيعوا أجزاء الناموس التي لا توجد إشارة إليها في العهد الجديد</a:t>
            </a:r>
          </a:p>
          <a:p>
            <a:pPr marL="1435100" marR="0" lvl="2" indent="-14351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2. ص     خ  يجب أن يستمر المسيحيون بطاعة السبت</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endParaRPr>
          </a:p>
          <a:p>
            <a:pPr marL="1435100" marR="0" lvl="2" indent="-14351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3. ص     خ  المؤمنون اليوم ملزمون بحفظ كل الوصايا العشر</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endParaRPr>
          </a:p>
          <a:p>
            <a:pPr marL="1435100" marR="0" lvl="2" indent="-14351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4. ص     خ  يجب تقديم العشور من كل أتباع المسيح</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endParaRPr>
          </a:p>
          <a:p>
            <a:pPr marL="1435100" marR="0" lvl="2" indent="-14351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5. ص     خ  المسيحيون اليوم ممنوعون من أكل الأطعمة التي تحتوي على الدم (مثل يونغ تاو فو (</a:t>
            </a:r>
            <a:r>
              <a:rPr kumimoji="0" lang="en-US" sz="2400" b="1" i="0" u="none" strike="noStrike" kern="1200" cap="none" spc="0" normalizeH="0" baseline="0" noProof="0" dirty="0" err="1">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yong</a:t>
            </a: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 tau foo</a:t>
            </a: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 بودينغ الدم، دم الخنزير أو البط في رأس السنة الصينية)</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endParaRPr>
          </a:p>
          <a:p>
            <a:pPr marL="1435100" marR="0" lvl="2" indent="-14351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6. ص     خ يجب على المسيحيين ألا يتقاضوا فائدة من المؤمنين الآخرين طاعة للناموس (تث 23: 19، خر 22: 25، لاو 25: 36-37، حز 18: 8، 13، 17، 22: 12، أم 15: 5، 28: 8)</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endParaRPr>
          </a:p>
          <a:p>
            <a:pPr marL="1435100" marR="0" lvl="2" indent="-14351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7. ص     خ  هناك ناموسان بالحقيقة: الناموس الأدبي (الوصايا العشر)، والناموس الطقسي (الشرائعي)/ المدني</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endParaRPr>
          </a:p>
        </p:txBody>
      </p:sp>
      <p:sp>
        <p:nvSpPr>
          <p:cNvPr id="6" name="Title 2"/>
          <p:cNvSpPr txBox="1">
            <a:spLocks/>
          </p:cNvSpPr>
          <p:nvPr/>
        </p:nvSpPr>
        <p:spPr bwMode="auto">
          <a:xfrm>
            <a:off x="0" y="595660"/>
            <a:ext cx="91440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r"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صح (ص) أم خطأ (خ)؟ ما وجهة نظرك؟</a:t>
            </a:r>
            <a:endParaRPr kumimoji="0" lang="en-US" sz="24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5384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0" y="0"/>
            <a:ext cx="9144000" cy="6858000"/>
          </a:xfrm>
          <a:prstGeom prst="rect">
            <a:avLst/>
          </a:prstGeom>
          <a:gradFill rotWithShape="0">
            <a:gsLst>
              <a:gs pos="0">
                <a:srgbClr val="009900"/>
              </a:gs>
              <a:gs pos="50000">
                <a:schemeClr val="tx1"/>
              </a:gs>
              <a:gs pos="100000">
                <a:srgbClr val="009900"/>
              </a:gs>
            </a:gsLst>
            <a:lin ang="189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932866" name="Picture 3" descr="OMSSO08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24288" y="0"/>
            <a:ext cx="53562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084" name="Rectangle 5"/>
          <p:cNvSpPr>
            <a:spLocks noGrp="1" noChangeArrowheads="1"/>
          </p:cNvSpPr>
          <p:nvPr>
            <p:ph type="title" idx="4294967295"/>
          </p:nvPr>
        </p:nvSpPr>
        <p:spPr>
          <a:xfrm>
            <a:off x="211831" y="457200"/>
            <a:ext cx="8932169" cy="1243608"/>
          </a:xfrm>
        </p:spPr>
        <p:txBody>
          <a:bodyPr/>
          <a:lstStyle/>
          <a:p>
            <a:pPr algn="r" eaLnBrk="1" hangingPunct="1">
              <a:defRPr/>
            </a:pPr>
            <a:r>
              <a:rPr lang="ar-JO" altLang="zh-CN" b="1" dirty="0">
                <a:solidFill>
                  <a:schemeClr val="bg1"/>
                </a:solidFill>
                <a:effectLst>
                  <a:glow rad="254000">
                    <a:schemeClr val="tx1">
                      <a:alpha val="85000"/>
                    </a:schemeClr>
                  </a:glow>
                </a:effectLst>
                <a:latin typeface="Arial" panose="020B0604020202020204" pitchFamily="34" charset="0"/>
                <a:cs typeface="Arial" panose="020B0604020202020204" pitchFamily="34" charset="0"/>
              </a:rPr>
              <a:t>ب. تعريف الناموس</a:t>
            </a:r>
            <a:endParaRPr lang="en-US" altLang="zh-CN" b="1" dirty="0">
              <a:solidFill>
                <a:schemeClr val="bg1"/>
              </a:solidFill>
              <a:effectLst>
                <a:glow rad="254000">
                  <a:schemeClr val="tx1">
                    <a:alpha val="85000"/>
                  </a:schemeClr>
                </a:glow>
              </a:effectLst>
              <a:latin typeface="Arial" panose="020B0604020202020204" pitchFamily="34" charset="0"/>
              <a:cs typeface="Arial" panose="020B0604020202020204" pitchFamily="34" charset="0"/>
            </a:endParaRPr>
          </a:p>
        </p:txBody>
      </p:sp>
      <p:sp>
        <p:nvSpPr>
          <p:cNvPr id="6" name="Rectangle 5"/>
          <p:cNvSpPr txBox="1">
            <a:spLocks noChangeArrowheads="1"/>
          </p:cNvSpPr>
          <p:nvPr/>
        </p:nvSpPr>
        <p:spPr bwMode="auto">
          <a:xfrm>
            <a:off x="885558" y="1700807"/>
            <a:ext cx="7463312" cy="4206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742950" marR="0" lvl="0" indent="-742950" algn="r" defTabSz="914400" rtl="1" eaLnBrk="1" fontAlgn="base" latinLnBrk="0" hangingPunct="1">
              <a:lnSpc>
                <a:spcPct val="100000"/>
              </a:lnSpc>
              <a:spcBef>
                <a:spcPct val="0"/>
              </a:spcBef>
              <a:spcAft>
                <a:spcPct val="0"/>
              </a:spcAft>
              <a:buClrTx/>
              <a:buSzTx/>
              <a:buFontTx/>
              <a:buNone/>
              <a:tabLst/>
              <a:defRPr/>
            </a:pPr>
            <a:r>
              <a:rPr kumimoji="0" lang="ar-JO" altLang="zh-CN" sz="40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1. التوراة بوصفها سفراً واحداً</a:t>
            </a:r>
            <a:endParaRPr kumimoji="0" lang="en-US" altLang="zh-CN" sz="40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a:p>
            <a:pPr marL="742950" marR="0" lvl="0" indent="-742950" algn="r" defTabSz="914400" rtl="1" eaLnBrk="1" fontAlgn="base" latinLnBrk="0" hangingPunct="1">
              <a:lnSpc>
                <a:spcPct val="100000"/>
              </a:lnSpc>
              <a:spcBef>
                <a:spcPct val="0"/>
              </a:spcBef>
              <a:spcAft>
                <a:spcPct val="0"/>
              </a:spcAft>
              <a:buClrTx/>
              <a:buSzTx/>
              <a:buFontTx/>
              <a:buNone/>
              <a:tabLst/>
              <a:defRPr/>
            </a:pPr>
            <a:r>
              <a:rPr kumimoji="0" lang="ar-JO" altLang="zh-CN" sz="40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2. التوراة بوصفها خمسة أسفار</a:t>
            </a:r>
            <a:endParaRPr kumimoji="0" lang="en-US" altLang="zh-CN" sz="40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a:p>
            <a:pPr marL="742950" marR="0" lvl="0" indent="-742950" algn="r" defTabSz="914400" rtl="1" eaLnBrk="1" fontAlgn="base" latinLnBrk="0" hangingPunct="1">
              <a:lnSpc>
                <a:spcPct val="100000"/>
              </a:lnSpc>
              <a:spcBef>
                <a:spcPct val="0"/>
              </a:spcBef>
              <a:spcAft>
                <a:spcPct val="0"/>
              </a:spcAft>
              <a:buClrTx/>
              <a:buSzTx/>
              <a:buFontTx/>
              <a:buNone/>
              <a:tabLst/>
              <a:defRPr/>
            </a:pPr>
            <a:r>
              <a:rPr kumimoji="0" lang="ar-JO" altLang="zh-CN" sz="40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3. العهد القديم كاملاً</a:t>
            </a:r>
            <a:endParaRPr kumimoji="0" lang="en-US" altLang="zh-CN" sz="40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a:p>
            <a:pPr marL="742950" marR="0" lvl="0" indent="-742950" algn="r" defTabSz="914400" rtl="1" eaLnBrk="1" fontAlgn="base" latinLnBrk="0" hangingPunct="1">
              <a:lnSpc>
                <a:spcPct val="100000"/>
              </a:lnSpc>
              <a:spcBef>
                <a:spcPct val="0"/>
              </a:spcBef>
              <a:spcAft>
                <a:spcPct val="0"/>
              </a:spcAft>
              <a:buClrTx/>
              <a:buSzTx/>
              <a:buFontTx/>
              <a:buNone/>
              <a:tabLst/>
              <a:defRPr/>
            </a:pPr>
            <a:r>
              <a:rPr kumimoji="0" lang="ar-JO" altLang="zh-CN" sz="40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4. الأدب القانوني (خر 20 – تث 33)</a:t>
            </a:r>
            <a:endParaRPr kumimoji="0" lang="en-US" altLang="zh-CN" sz="40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p:txBody>
      </p:sp>
      <p:sp>
        <p:nvSpPr>
          <p:cNvPr id="8" name="Text Box 27"/>
          <p:cNvSpPr txBox="1">
            <a:spLocks noChangeArrowheads="1"/>
          </p:cNvSpPr>
          <p:nvPr/>
        </p:nvSpPr>
        <p:spPr bwMode="auto">
          <a:xfrm>
            <a:off x="8225374" y="87313"/>
            <a:ext cx="704039"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112</a:t>
            </a:r>
            <a:endParaRPr kumimoji="0" lang="en-US" altLang="zh-CN"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635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72829"/>
            <a:ext cx="9101996" cy="6485172"/>
          </a:xfrm>
          <a:prstGeom prst="rect">
            <a:avLst/>
          </a:prstGeom>
        </p:spPr>
      </p:pic>
      <p:sp>
        <p:nvSpPr>
          <p:cNvPr id="430084" name="Rectangle 5"/>
          <p:cNvSpPr>
            <a:spLocks noGrp="1" noChangeArrowheads="1"/>
          </p:cNvSpPr>
          <p:nvPr>
            <p:ph type="title" idx="4294967295"/>
          </p:nvPr>
        </p:nvSpPr>
        <p:spPr>
          <a:xfrm>
            <a:off x="211831" y="457200"/>
            <a:ext cx="6989361" cy="2455520"/>
          </a:xfrm>
        </p:spPr>
        <p:txBody>
          <a:bodyPr/>
          <a:lstStyle/>
          <a:p>
            <a:pPr defTabSz="914400" eaLnBrk="1" hangingPunct="1">
              <a:defRPr/>
            </a:pPr>
            <a:r>
              <a:rPr lang="ar-JO" altLang="zh-CN" sz="6000" b="1"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علاقة                المسيحي            بالناموس</a:t>
            </a:r>
            <a:endParaRPr lang="en-US" altLang="zh-CN" sz="6000" b="1"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9" name="Text Box 27"/>
          <p:cNvSpPr txBox="1">
            <a:spLocks noChangeArrowheads="1"/>
          </p:cNvSpPr>
          <p:nvPr/>
        </p:nvSpPr>
        <p:spPr bwMode="auto">
          <a:xfrm>
            <a:off x="8225374" y="87313"/>
            <a:ext cx="704039"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112</a:t>
            </a:r>
            <a:endParaRPr kumimoji="0" lang="en-US" altLang="zh-CN"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5993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Rectangle 2"/>
          <p:cNvSpPr>
            <a:spLocks noChangeArrowheads="1"/>
          </p:cNvSpPr>
          <p:nvPr/>
        </p:nvSpPr>
        <p:spPr bwMode="auto">
          <a:xfrm>
            <a:off x="1295400" y="869950"/>
            <a:ext cx="7239000" cy="5078413"/>
          </a:xfrm>
          <a:prstGeom prst="rect">
            <a:avLst/>
          </a:prstGeom>
          <a:solidFill>
            <a:schemeClr val="accent2"/>
          </a:solidFill>
          <a:ln w="76200">
            <a:solidFill>
              <a:srgbClr val="00DFCA"/>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498" name="Rectangle 3"/>
          <p:cNvSpPr>
            <a:spLocks noChangeArrowheads="1"/>
          </p:cNvSpPr>
          <p:nvPr/>
        </p:nvSpPr>
        <p:spPr bwMode="auto">
          <a:xfrm>
            <a:off x="1803400" y="927100"/>
            <a:ext cx="6540500" cy="477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51236" name="Rectangle 4"/>
          <p:cNvSpPr>
            <a:spLocks noChangeArrowheads="1"/>
          </p:cNvSpPr>
          <p:nvPr/>
        </p:nvSpPr>
        <p:spPr bwMode="auto">
          <a:xfrm>
            <a:off x="1219200" y="762000"/>
            <a:ext cx="7327900" cy="4213974"/>
          </a:xfrm>
          <a:prstGeom prst="rect">
            <a:avLst/>
          </a:prstGeom>
          <a:noFill/>
          <a:ln w="762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DFCA"/>
                </a:solidFill>
                <a:effectLst/>
                <a:uLnTx/>
                <a:uFillTx/>
                <a:latin typeface="Arial" panose="020B0604020202020204" pitchFamily="34" charset="0"/>
                <a:ea typeface="ＭＳ Ｐゴシック" charset="0"/>
                <a:cs typeface="Arial" panose="020B0604020202020204" pitchFamily="34" charset="0"/>
              </a:rPr>
              <a:t>تعليم إلهي في ثلاثة أجزاء:</a:t>
            </a:r>
            <a:endParaRPr kumimoji="0" lang="en-US" sz="2800" b="1" i="0" u="none" strike="noStrike" kern="1200" cap="none" spc="0" normalizeH="0" baseline="0" noProof="0" dirty="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أخلاقي: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أساس لنظامنا القانوني الحالي.</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مدني: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كيف يجب أن يعيش الناس مع بعضهم البعض في البناء الاجتماعي الجديد.</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طقسي</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كيف نعبد الله في البناء الاجتماعي الجديد</a:t>
            </a:r>
            <a:r>
              <a:rPr kumimoji="0" lang="ar-JO" sz="2800" b="1" i="0"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51237" name="Rectangle 5"/>
          <p:cNvSpPr>
            <a:spLocks noChangeArrowheads="1"/>
          </p:cNvSpPr>
          <p:nvPr/>
        </p:nvSpPr>
        <p:spPr bwMode="auto">
          <a:xfrm>
            <a:off x="620713" y="160338"/>
            <a:ext cx="777456"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8800" b="0" i="0" u="none" strike="noStrike" kern="1200" cap="none" spc="0" normalizeH="0" baseline="0" noProof="0" dirty="0">
                <a:ln>
                  <a:noFill/>
                </a:ln>
                <a:solidFill>
                  <a:srgbClr val="FFD34A"/>
                </a:solidFill>
                <a:effectLst/>
                <a:uLnTx/>
                <a:uFillTx/>
                <a:latin typeface="Arial" panose="020B0604020202020204" pitchFamily="34" charset="0"/>
                <a:ea typeface="ＭＳ Ｐゴシック" charset="0"/>
                <a:cs typeface="Arial" panose="020B0604020202020204" pitchFamily="34" charset="0"/>
              </a:rPr>
              <a:t>7</a:t>
            </a:r>
            <a:endParaRPr kumimoji="0" lang="en-US" sz="8800" b="0" i="0" u="none" strike="noStrike" kern="1200" cap="none" spc="0" normalizeH="0" baseline="0" noProof="0" dirty="0">
              <a:ln>
                <a:noFill/>
              </a:ln>
              <a:solidFill>
                <a:srgbClr val="FFD34A"/>
              </a:solidFill>
              <a:effectLst/>
              <a:uLnTx/>
              <a:uFillTx/>
              <a:latin typeface="Arial" panose="020B0604020202020204" pitchFamily="34" charset="0"/>
              <a:ea typeface="ＭＳ Ｐゴシック" charset="0"/>
              <a:cs typeface="Arial" panose="020B0604020202020204" pitchFamily="34" charset="0"/>
            </a:endParaRPr>
          </a:p>
        </p:txBody>
      </p:sp>
      <p:sp>
        <p:nvSpPr>
          <p:cNvPr id="351239" name="Text Box 7"/>
          <p:cNvSpPr txBox="1">
            <a:spLocks noChangeArrowheads="1"/>
          </p:cNvSpPr>
          <p:nvPr/>
        </p:nvSpPr>
        <p:spPr bwMode="auto">
          <a:xfrm>
            <a:off x="1770063" y="15875"/>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 25-31</a:t>
            </a:r>
            <a:endParaRPr kumimoji="0" lang="en-US" sz="8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90503" name="Rectangle 8"/>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04" name="Rectangle 9"/>
          <p:cNvSpPr>
            <a:spLocks noChangeArrowheads="1"/>
          </p:cNvSpPr>
          <p:nvPr/>
        </p:nvSpPr>
        <p:spPr bwMode="auto">
          <a:xfrm>
            <a:off x="8121650" y="4356100"/>
            <a:ext cx="298158" cy="212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40</a:t>
            </a:r>
          </a:p>
        </p:txBody>
      </p:sp>
      <p:sp>
        <p:nvSpPr>
          <p:cNvPr id="490505" name="AutoShape 10"/>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06" name="Rectangle 11"/>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07" name="AutoShape 12"/>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08" name="Line 13"/>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09" name="Line 14"/>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10" name="Line 15"/>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11" name="Line 16"/>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12" name="Line 17"/>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13" name="Rectangle 18"/>
          <p:cNvSpPr>
            <a:spLocks noChangeArrowheads="1"/>
          </p:cNvSpPr>
          <p:nvPr/>
        </p:nvSpPr>
        <p:spPr bwMode="auto">
          <a:xfrm>
            <a:off x="8007349" y="3429000"/>
            <a:ext cx="619125" cy="228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موسى</a:t>
            </a:r>
            <a:endPar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0514" name="Rectangle 19"/>
          <p:cNvSpPr>
            <a:spLocks noChangeArrowheads="1"/>
          </p:cNvSpPr>
          <p:nvPr/>
        </p:nvSpPr>
        <p:spPr bwMode="auto">
          <a:xfrm>
            <a:off x="8156575" y="3841750"/>
            <a:ext cx="399147" cy="228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سيناء</a:t>
            </a:r>
            <a:endPar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0515" name="Rectangle 20"/>
          <p:cNvSpPr>
            <a:spLocks noChangeArrowheads="1"/>
          </p:cNvSpPr>
          <p:nvPr/>
        </p:nvSpPr>
        <p:spPr bwMode="auto">
          <a:xfrm>
            <a:off x="8075613" y="4025900"/>
            <a:ext cx="650818" cy="228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M - C - C</a:t>
            </a:r>
          </a:p>
        </p:txBody>
      </p:sp>
      <p:sp>
        <p:nvSpPr>
          <p:cNvPr id="490516" name="Line 21"/>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17" name="Rectangle 22"/>
          <p:cNvSpPr>
            <a:spLocks noChangeArrowheads="1"/>
          </p:cNvSpPr>
          <p:nvPr/>
        </p:nvSpPr>
        <p:spPr bwMode="auto">
          <a:xfrm>
            <a:off x="8120063" y="3670300"/>
            <a:ext cx="411971" cy="228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خروج</a:t>
            </a:r>
            <a:endPar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0518" name="Text Box 23"/>
          <p:cNvSpPr txBox="1">
            <a:spLocks noChangeArrowheads="1"/>
          </p:cNvSpPr>
          <p:nvPr/>
        </p:nvSpPr>
        <p:spPr bwMode="auto">
          <a:xfrm>
            <a:off x="8720138"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CN" altLang="en-US" sz="2000" b="0" i="0" u="none" strike="noStrike" kern="1200" cap="none" spc="0" normalizeH="0" baseline="0" noProof="0">
                <a:ln>
                  <a:noFill/>
                </a:ln>
                <a:solidFill>
                  <a:srgbClr val="FFA27C"/>
                </a:solidFill>
                <a:effectLst/>
                <a:uLnTx/>
                <a:uFillTx/>
                <a:latin typeface="Arial" panose="020B0604020202020204" pitchFamily="34" charset="0"/>
                <a:cs typeface="Arial" panose="020B0604020202020204" pitchFamily="34" charset="0"/>
              </a:rPr>
              <a:t> </a:t>
            </a:r>
          </a:p>
        </p:txBody>
      </p:sp>
      <p:sp>
        <p:nvSpPr>
          <p:cNvPr id="351256" name="Rectangle 24"/>
          <p:cNvSpPr>
            <a:spLocks noChangeArrowheads="1"/>
          </p:cNvSpPr>
          <p:nvPr/>
        </p:nvSpPr>
        <p:spPr bwMode="auto">
          <a:xfrm>
            <a:off x="8098485" y="6525340"/>
            <a:ext cx="325730"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13</a:t>
            </a:r>
          </a:p>
        </p:txBody>
      </p:sp>
      <p:sp>
        <p:nvSpPr>
          <p:cNvPr id="490520" name="Text Box 25"/>
          <p:cNvSpPr txBox="1">
            <a:spLocks noChangeArrowheads="1"/>
          </p:cNvSpPr>
          <p:nvPr/>
        </p:nvSpPr>
        <p:spPr bwMode="auto">
          <a:xfrm>
            <a:off x="6986396" y="6283732"/>
            <a:ext cx="164820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Handbook pg. 26-29</a:t>
            </a:r>
          </a:p>
        </p:txBody>
      </p:sp>
      <p:sp>
        <p:nvSpPr>
          <p:cNvPr id="351258" name="Text Box 26"/>
          <p:cNvSpPr txBox="1">
            <a:spLocks noChangeArrowheads="1"/>
          </p:cNvSpPr>
          <p:nvPr/>
        </p:nvSpPr>
        <p:spPr bwMode="auto">
          <a:xfrm rot="20048005">
            <a:off x="167652" y="2706075"/>
            <a:ext cx="8976089" cy="707886"/>
          </a:xfrm>
          <a:prstGeom prst="rect">
            <a:avLst/>
          </a:prstGeom>
          <a:solidFill>
            <a:schemeClr val="bg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4000" b="1" i="0"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لكن هل الوصايا العشرة الكبار هي قانون أخلاقي؟</a:t>
            </a:r>
            <a:endParaRPr kumimoji="0" lang="en-US" altLang="zh-CN" sz="4400" b="1" i="0"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endParaRPr>
          </a:p>
        </p:txBody>
      </p:sp>
      <p:sp>
        <p:nvSpPr>
          <p:cNvPr id="490522" name="Text Box 27"/>
          <p:cNvSpPr txBox="1">
            <a:spLocks noChangeArrowheads="1"/>
          </p:cNvSpPr>
          <p:nvPr/>
        </p:nvSpPr>
        <p:spPr bwMode="auto">
          <a:xfrm>
            <a:off x="8444319" y="0"/>
            <a:ext cx="704039"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104</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1260" name="Rectangle 28"/>
          <p:cNvSpPr>
            <a:spLocks noGrp="1" noChangeArrowheads="1"/>
          </p:cNvSpPr>
          <p:nvPr>
            <p:ph type="title" idx="4294967295"/>
          </p:nvPr>
        </p:nvSpPr>
        <p:spPr bwMode="auto">
          <a:xfrm>
            <a:off x="1295400" y="914400"/>
            <a:ext cx="7696200" cy="762000"/>
          </a:xfrm>
          <a:prstGeom prst="rect">
            <a:avLst/>
          </a:prstGeom>
          <a:effectLst>
            <a:outerShdw blurRad="63500"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defRPr/>
            </a:pPr>
            <a:r>
              <a:rPr lang="ar-JO" sz="3600" b="1" dirty="0">
                <a:solidFill>
                  <a:srgbClr val="FAFD00"/>
                </a:solidFill>
                <a:effectLst/>
                <a:latin typeface="Arial" panose="020B0604020202020204" pitchFamily="34" charset="0"/>
                <a:cs typeface="Arial" panose="020B0604020202020204" pitchFamily="34" charset="0"/>
              </a:rPr>
              <a:t>نظرة تقليدية على الشريعة</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234136"/>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12" y="-20599"/>
            <a:ext cx="9129968" cy="7049999"/>
          </a:xfrm>
          <a:prstGeom prst="rect">
            <a:avLst/>
          </a:prstGeom>
        </p:spPr>
      </p:pic>
      <p:sp>
        <p:nvSpPr>
          <p:cNvPr id="2" name="Title 1"/>
          <p:cNvSpPr>
            <a:spLocks noGrp="1"/>
          </p:cNvSpPr>
          <p:nvPr>
            <p:ph type="title"/>
          </p:nvPr>
        </p:nvSpPr>
        <p:spPr>
          <a:xfrm>
            <a:off x="251520" y="116632"/>
            <a:ext cx="7467600" cy="1295400"/>
          </a:xfrm>
        </p:spPr>
        <p:txBody>
          <a:bodyPr/>
          <a:lstStyle/>
          <a:p>
            <a:pPr algn="r"/>
            <a:r>
              <a:rPr lang="ar-JO" b="1" dirty="0">
                <a:effectLst>
                  <a:glow rad="228600">
                    <a:srgbClr val="000000"/>
                  </a:glow>
                </a:effectLst>
                <a:latin typeface="Arial" panose="020B0604020202020204" pitchFamily="34" charset="0"/>
                <a:cs typeface="Arial" panose="020B0604020202020204" pitchFamily="34" charset="0"/>
              </a:rPr>
              <a:t>القانون الأخلاقي يعني أحكام الله التي </a:t>
            </a:r>
            <a:br>
              <a:rPr lang="ar-JO" b="1" dirty="0">
                <a:effectLst>
                  <a:glow rad="228600">
                    <a:srgbClr val="000000"/>
                  </a:glow>
                </a:effectLst>
                <a:latin typeface="Arial" panose="020B0604020202020204" pitchFamily="34" charset="0"/>
                <a:cs typeface="Arial" panose="020B0604020202020204" pitchFamily="34" charset="0"/>
              </a:rPr>
            </a:br>
            <a:r>
              <a:rPr lang="ar-JO" b="1" dirty="0">
                <a:effectLst>
                  <a:glow rad="228600">
                    <a:srgbClr val="000000"/>
                  </a:glow>
                </a:effectLst>
                <a:latin typeface="Arial" panose="020B0604020202020204" pitchFamily="34" charset="0"/>
                <a:cs typeface="Arial" panose="020B0604020202020204" pitchFamily="34" charset="0"/>
              </a:rPr>
              <a:t>تنطبق على ...</a:t>
            </a:r>
            <a:endParaRPr lang="en-US" b="1" dirty="0">
              <a:effectLst>
                <a:glow rad="228600">
                  <a:srgbClr val="000000"/>
                </a:glow>
              </a:effectLst>
              <a:latin typeface="Arial" panose="020B0604020202020204" pitchFamily="34" charset="0"/>
              <a:cs typeface="Arial" panose="020B0604020202020204" pitchFamily="34" charset="0"/>
            </a:endParaRPr>
          </a:p>
        </p:txBody>
      </p:sp>
      <p:sp>
        <p:nvSpPr>
          <p:cNvPr id="3" name="Title 1"/>
          <p:cNvSpPr txBox="1">
            <a:spLocks/>
          </p:cNvSpPr>
          <p:nvPr/>
        </p:nvSpPr>
        <p:spPr bwMode="auto">
          <a:xfrm>
            <a:off x="251520" y="1412776"/>
            <a:ext cx="7182950" cy="345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a:lstStyle>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فترة زمنية</a:t>
            </a:r>
            <a:endParaRPr kumimoji="0" lang="en-US" sz="39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ثقافة</a:t>
            </a:r>
            <a:endParaRPr kumimoji="0" lang="en-US" sz="39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مكان</a:t>
            </a:r>
            <a:endParaRPr kumimoji="0" lang="en-US" sz="39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الناس</a:t>
            </a:r>
            <a:endParaRPr kumimoji="0" lang="en-US" sz="39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31134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2545" name="Text Box 4"/>
          <p:cNvSpPr txBox="1">
            <a:spLocks noChangeArrowheads="1"/>
          </p:cNvSpPr>
          <p:nvPr/>
        </p:nvSpPr>
        <p:spPr bwMode="auto">
          <a:xfrm>
            <a:off x="8283244" y="0"/>
            <a:ext cx="8563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113 أ</a:t>
            </a:r>
            <a:endParaRPr kumimoji="0" lang="en-US" altLang="zh-CN"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92546" name="Group 54"/>
          <p:cNvGrpSpPr>
            <a:grpSpLocks/>
          </p:cNvGrpSpPr>
          <p:nvPr/>
        </p:nvGrpSpPr>
        <p:grpSpPr bwMode="auto">
          <a:xfrm>
            <a:off x="0" y="457200"/>
            <a:ext cx="9144000" cy="6400800"/>
            <a:chOff x="0" y="288"/>
            <a:chExt cx="5760" cy="2742"/>
          </a:xfrm>
        </p:grpSpPr>
        <p:grpSp>
          <p:nvGrpSpPr>
            <p:cNvPr id="492548" name="Group 7"/>
            <p:cNvGrpSpPr>
              <a:grpSpLocks/>
            </p:cNvGrpSpPr>
            <p:nvPr/>
          </p:nvGrpSpPr>
          <p:grpSpPr bwMode="auto">
            <a:xfrm>
              <a:off x="0" y="288"/>
              <a:ext cx="336" cy="434"/>
              <a:chOff x="0" y="0"/>
              <a:chExt cx="240" cy="470"/>
            </a:xfrm>
          </p:grpSpPr>
          <p:sp>
            <p:nvSpPr>
              <p:cNvPr id="492582" name="Rectangle 8"/>
              <p:cNvSpPr>
                <a:spLocks noChangeArrowheads="1"/>
              </p:cNvSpPr>
              <p:nvPr/>
            </p:nvSpPr>
            <p:spPr bwMode="auto">
              <a:xfrm>
                <a:off x="32" y="0"/>
                <a:ext cx="176" cy="47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1F7E9"/>
                    </a:solidFill>
                    <a:effectLst/>
                    <a:uLnTx/>
                    <a:uFillTx/>
                    <a:latin typeface="Arial" panose="020B0604020202020204" pitchFamily="34" charset="0"/>
                    <a:ea typeface="宋体" charset="0"/>
                    <a:cs typeface="Arial" panose="020B0604020202020204" pitchFamily="34" charset="0"/>
                  </a:rPr>
                  <a:t>#</a:t>
                </a:r>
              </a:p>
            </p:txBody>
          </p:sp>
          <p:sp>
            <p:nvSpPr>
              <p:cNvPr id="492583" name="Rectangle 9"/>
              <p:cNvSpPr>
                <a:spLocks noChangeArrowheads="1"/>
              </p:cNvSpPr>
              <p:nvPr/>
            </p:nvSpPr>
            <p:spPr bwMode="auto">
              <a:xfrm>
                <a:off x="0" y="0"/>
                <a:ext cx="240"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49" name="Group 10"/>
            <p:cNvGrpSpPr>
              <a:grpSpLocks/>
            </p:cNvGrpSpPr>
            <p:nvPr/>
          </p:nvGrpSpPr>
          <p:grpSpPr bwMode="auto">
            <a:xfrm>
              <a:off x="336" y="288"/>
              <a:ext cx="2611" cy="434"/>
              <a:chOff x="240" y="0"/>
              <a:chExt cx="1864" cy="470"/>
            </a:xfrm>
          </p:grpSpPr>
          <p:sp>
            <p:nvSpPr>
              <p:cNvPr id="492580" name="Rectangle 11"/>
              <p:cNvSpPr>
                <a:spLocks noChangeArrowheads="1"/>
              </p:cNvSpPr>
              <p:nvPr/>
            </p:nvSpPr>
            <p:spPr bwMode="auto">
              <a:xfrm>
                <a:off x="272" y="0"/>
                <a:ext cx="1800" cy="47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rPr>
                  <a:t> </a:t>
                </a:r>
                <a:r>
                  <a:rPr kumimoji="0" lang="ar-JO" altLang="zh-CN" sz="2800" b="1" i="0"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rPr>
                  <a:t>وصايا العهد القديم</a:t>
                </a:r>
                <a:endParaRPr kumimoji="0" lang="en-US" altLang="zh-CN" sz="2800" b="1" i="0"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endParaRPr>
              </a:p>
            </p:txBody>
          </p:sp>
          <p:sp>
            <p:nvSpPr>
              <p:cNvPr id="492581" name="Rectangle 12"/>
              <p:cNvSpPr>
                <a:spLocks noChangeArrowheads="1"/>
              </p:cNvSpPr>
              <p:nvPr/>
            </p:nvSpPr>
            <p:spPr bwMode="auto">
              <a:xfrm>
                <a:off x="240" y="0"/>
                <a:ext cx="1864"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0" name="Group 13"/>
            <p:cNvGrpSpPr>
              <a:grpSpLocks/>
            </p:cNvGrpSpPr>
            <p:nvPr/>
          </p:nvGrpSpPr>
          <p:grpSpPr bwMode="auto">
            <a:xfrm>
              <a:off x="2947" y="288"/>
              <a:ext cx="2813" cy="434"/>
              <a:chOff x="2104" y="0"/>
              <a:chExt cx="2008" cy="470"/>
            </a:xfrm>
          </p:grpSpPr>
          <p:sp>
            <p:nvSpPr>
              <p:cNvPr id="492578" name="Rectangle 14"/>
              <p:cNvSpPr>
                <a:spLocks noChangeArrowheads="1"/>
              </p:cNvSpPr>
              <p:nvPr/>
            </p:nvSpPr>
            <p:spPr bwMode="auto">
              <a:xfrm>
                <a:off x="2136" y="0"/>
                <a:ext cx="1944" cy="47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rPr>
                  <a:t> </a:t>
                </a:r>
                <a:r>
                  <a:rPr kumimoji="0" lang="ar-JO" altLang="zh-CN" sz="2800" b="1" i="0"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rPr>
                  <a:t>تكرارات العهد الجديد</a:t>
                </a:r>
                <a:endParaRPr kumimoji="0" lang="en-US" altLang="zh-CN" sz="2800" b="1" i="0"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endParaRPr>
              </a:p>
            </p:txBody>
          </p:sp>
          <p:sp>
            <p:nvSpPr>
              <p:cNvPr id="492579" name="Rectangle 15"/>
              <p:cNvSpPr>
                <a:spLocks noChangeArrowheads="1"/>
              </p:cNvSpPr>
              <p:nvPr/>
            </p:nvSpPr>
            <p:spPr bwMode="auto">
              <a:xfrm>
                <a:off x="2104" y="0"/>
                <a:ext cx="2008"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1" name="Group 16"/>
            <p:cNvGrpSpPr>
              <a:grpSpLocks/>
            </p:cNvGrpSpPr>
            <p:nvPr/>
          </p:nvGrpSpPr>
          <p:grpSpPr bwMode="auto">
            <a:xfrm>
              <a:off x="0" y="722"/>
              <a:ext cx="336" cy="710"/>
              <a:chOff x="0" y="470"/>
              <a:chExt cx="240" cy="768"/>
            </a:xfrm>
          </p:grpSpPr>
          <p:sp>
            <p:nvSpPr>
              <p:cNvPr id="492576" name="Rectangle 17"/>
              <p:cNvSpPr>
                <a:spLocks noChangeArrowheads="1"/>
              </p:cNvSpPr>
              <p:nvPr/>
            </p:nvSpPr>
            <p:spPr bwMode="auto">
              <a:xfrm>
                <a:off x="32" y="470"/>
                <a:ext cx="176"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1</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7" name="Rectangle 18"/>
              <p:cNvSpPr>
                <a:spLocks noChangeArrowheads="1"/>
              </p:cNvSpPr>
              <p:nvPr/>
            </p:nvSpPr>
            <p:spPr bwMode="auto">
              <a:xfrm>
                <a:off x="0" y="470"/>
                <a:ext cx="240"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2" name="Group 19"/>
            <p:cNvGrpSpPr>
              <a:grpSpLocks/>
            </p:cNvGrpSpPr>
            <p:nvPr/>
          </p:nvGrpSpPr>
          <p:grpSpPr bwMode="auto">
            <a:xfrm>
              <a:off x="336" y="722"/>
              <a:ext cx="2611" cy="710"/>
              <a:chOff x="240" y="470"/>
              <a:chExt cx="1864" cy="768"/>
            </a:xfrm>
          </p:grpSpPr>
          <p:sp>
            <p:nvSpPr>
              <p:cNvPr id="492574" name="Rectangle 20"/>
              <p:cNvSpPr>
                <a:spLocks noChangeArrowheads="1"/>
              </p:cNvSpPr>
              <p:nvPr/>
            </p:nvSpPr>
            <p:spPr bwMode="auto">
              <a:xfrm>
                <a:off x="272" y="470"/>
                <a:ext cx="1800"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ثُمَّ تَكَلَّمَ ٱللهُ بِجَمِيعِ هَذِهِ ٱلْكَلِمَاتِ قَائِلًا: أَنَا ٱلرَّبُّ إِلَهُكَ ٱلَّذِي أَخْرَجَكَ مِنْ أَرْضِ مِصْرَ مِنْ بَيْتِ ٱلْعُبُودِيَّةِ. لَا يَكُنْ لَكَ آلِهَةٌ أُخْرَى أَمَامِي.</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(خر 20: 1-3).</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5" name="Rectangle 21"/>
              <p:cNvSpPr>
                <a:spLocks noChangeArrowheads="1"/>
              </p:cNvSpPr>
              <p:nvPr/>
            </p:nvSpPr>
            <p:spPr bwMode="auto">
              <a:xfrm>
                <a:off x="240" y="470"/>
                <a:ext cx="1864"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3" name="Group 22"/>
            <p:cNvGrpSpPr>
              <a:grpSpLocks/>
            </p:cNvGrpSpPr>
            <p:nvPr/>
          </p:nvGrpSpPr>
          <p:grpSpPr bwMode="auto">
            <a:xfrm>
              <a:off x="2947" y="722"/>
              <a:ext cx="2813" cy="710"/>
              <a:chOff x="2104" y="470"/>
              <a:chExt cx="2008" cy="768"/>
            </a:xfrm>
          </p:grpSpPr>
          <p:sp>
            <p:nvSpPr>
              <p:cNvPr id="492572" name="Rectangle 23"/>
              <p:cNvSpPr>
                <a:spLocks noChangeArrowheads="1"/>
              </p:cNvSpPr>
              <p:nvPr/>
            </p:nvSpPr>
            <p:spPr bwMode="auto">
              <a:xfrm>
                <a:off x="2136" y="470"/>
                <a:ext cx="1944"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أَيُّهَا ٱلرِّجَالُ لِمَاذَا تَفْعَلُونَ هَذَا؟ نَحْنُ أَيْضًا بَشَرٌ تَحْتَ آلَامٍ مِثْلُكُمْ نُبَشِّرُكُمْ أَنْ تَرْجِعُوا مِنْ هَذِهِ ٱلْأَبَاطِيلِ إِلَى ٱلْإِلَهِ ٱلْحَيِّ ٱلَّذِي خَلَقَ ٱلسَّمَاءَ وَٱلْأَرْضَ وَٱلْبَحْرَ وَكُلَّ مَا فِيهَا. (أع 14: 15 ذكرت أكثر من 50 مرة)</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3" name="Rectangle 24"/>
              <p:cNvSpPr>
                <a:spLocks noChangeArrowheads="1"/>
              </p:cNvSpPr>
              <p:nvPr/>
            </p:nvSpPr>
            <p:spPr bwMode="auto">
              <a:xfrm>
                <a:off x="2104" y="470"/>
                <a:ext cx="2008"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4" name="Group 25"/>
            <p:cNvGrpSpPr>
              <a:grpSpLocks/>
            </p:cNvGrpSpPr>
            <p:nvPr/>
          </p:nvGrpSpPr>
          <p:grpSpPr bwMode="auto">
            <a:xfrm>
              <a:off x="0" y="1432"/>
              <a:ext cx="336" cy="976"/>
              <a:chOff x="0" y="1238"/>
              <a:chExt cx="240" cy="1056"/>
            </a:xfrm>
          </p:grpSpPr>
          <p:sp>
            <p:nvSpPr>
              <p:cNvPr id="492570" name="Rectangle 26"/>
              <p:cNvSpPr>
                <a:spLocks noChangeArrowheads="1"/>
              </p:cNvSpPr>
              <p:nvPr/>
            </p:nvSpPr>
            <p:spPr bwMode="auto">
              <a:xfrm>
                <a:off x="32" y="1238"/>
                <a:ext cx="176" cy="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2</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1" name="Rectangle 27"/>
              <p:cNvSpPr>
                <a:spLocks noChangeArrowheads="1"/>
              </p:cNvSpPr>
              <p:nvPr/>
            </p:nvSpPr>
            <p:spPr bwMode="auto">
              <a:xfrm>
                <a:off x="0" y="1238"/>
                <a:ext cx="240" cy="1056"/>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5" name="Group 28"/>
            <p:cNvGrpSpPr>
              <a:grpSpLocks/>
            </p:cNvGrpSpPr>
            <p:nvPr/>
          </p:nvGrpSpPr>
          <p:grpSpPr bwMode="auto">
            <a:xfrm>
              <a:off x="336" y="1432"/>
              <a:ext cx="2611" cy="976"/>
              <a:chOff x="240" y="1238"/>
              <a:chExt cx="1864" cy="1056"/>
            </a:xfrm>
          </p:grpSpPr>
          <p:sp>
            <p:nvSpPr>
              <p:cNvPr id="492568" name="Rectangle 29"/>
              <p:cNvSpPr>
                <a:spLocks noChangeArrowheads="1"/>
              </p:cNvSpPr>
              <p:nvPr/>
            </p:nvSpPr>
            <p:spPr bwMode="auto">
              <a:xfrm>
                <a:off x="272" y="1238"/>
                <a:ext cx="1800" cy="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لَا تَصْنَعْ لَكَ تِمْثَالًا مَنْحُوتًا وَلَا صُورَةً مَا مِمَّا فِي ٱلسَّمَاءِ مِنْ فَوْقُ وَمَا فِي ٱلْأَرْضِ مِنْ تَحْتُ وَمَا فِي ٱلْمَاءِ مِنْ تَحْتِ ٱلْأَرْضِ. لَا تَسْجُدْ لَهُنَّ وَلَا تَعْبُدْهُنَّ لِأَنِّي أَنَا ٱلرَّبَّ إِلَهَكَ إِلَهٌ غَيُورٌ أَفْتَقِدُ ذُنُوبَ ٱلْآبَاءِ فِي ٱلْأَبْنَاءِ فِي ٱلْجِيلِ ٱلثَّالِثِ وَٱلرَّابِعِ مِنْ مُبْغِضِيَّ  وَأَصْنَعُ إِحْسَانًا إِلَى أُلُوفٍ مِنْ مُحِبِّيَّ وَحَافِظِي وَصَايَايَ. (خر 20: 4: 6).</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9" name="Rectangle 30"/>
              <p:cNvSpPr>
                <a:spLocks noChangeArrowheads="1"/>
              </p:cNvSpPr>
              <p:nvPr/>
            </p:nvSpPr>
            <p:spPr bwMode="auto">
              <a:xfrm>
                <a:off x="240" y="1238"/>
                <a:ext cx="1864" cy="1056"/>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6" name="Group 31"/>
            <p:cNvGrpSpPr>
              <a:grpSpLocks/>
            </p:cNvGrpSpPr>
            <p:nvPr/>
          </p:nvGrpSpPr>
          <p:grpSpPr bwMode="auto">
            <a:xfrm>
              <a:off x="2947" y="1432"/>
              <a:ext cx="2813" cy="976"/>
              <a:chOff x="2104" y="1238"/>
              <a:chExt cx="2008" cy="1056"/>
            </a:xfrm>
          </p:grpSpPr>
          <p:sp>
            <p:nvSpPr>
              <p:cNvPr id="492566" name="Rectangle 32"/>
              <p:cNvSpPr>
                <a:spLocks noChangeArrowheads="1"/>
              </p:cNvSpPr>
              <p:nvPr/>
            </p:nvSpPr>
            <p:spPr bwMode="auto">
              <a:xfrm>
                <a:off x="2136" y="1238"/>
                <a:ext cx="1944" cy="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أَيُّهَا ٱلْأَوْلَادُ ٱحْفَظُوا أَنْفُسَكُمْ مِنَ ٱلْأَصْنَامِ.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(1يو 5: 21؛ قارن 1تس 1: 9؛ رؤ 2: 14، 20؛ 9: 20؛ ذكرت 12 مرة في العهد الجديد).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تم تعديل وتوسيع هذا المخطط البياني من كتاب علم اللاهوت النظامي، للويس سبيري شيفر 4: 209-10</a:t>
                </a:r>
              </a:p>
            </p:txBody>
          </p:sp>
          <p:sp>
            <p:nvSpPr>
              <p:cNvPr id="492567" name="Rectangle 33"/>
              <p:cNvSpPr>
                <a:spLocks noChangeArrowheads="1"/>
              </p:cNvSpPr>
              <p:nvPr/>
            </p:nvSpPr>
            <p:spPr bwMode="auto">
              <a:xfrm>
                <a:off x="2104" y="1238"/>
                <a:ext cx="2008" cy="1056"/>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7" name="Group 34"/>
            <p:cNvGrpSpPr>
              <a:grpSpLocks/>
            </p:cNvGrpSpPr>
            <p:nvPr/>
          </p:nvGrpSpPr>
          <p:grpSpPr bwMode="auto">
            <a:xfrm>
              <a:off x="0" y="2408"/>
              <a:ext cx="336" cy="622"/>
              <a:chOff x="0" y="2294"/>
              <a:chExt cx="240" cy="672"/>
            </a:xfrm>
          </p:grpSpPr>
          <p:sp>
            <p:nvSpPr>
              <p:cNvPr id="492564" name="Rectangle 35"/>
              <p:cNvSpPr>
                <a:spLocks noChangeArrowheads="1"/>
              </p:cNvSpPr>
              <p:nvPr/>
            </p:nvSpPr>
            <p:spPr bwMode="auto">
              <a:xfrm>
                <a:off x="32" y="2294"/>
                <a:ext cx="176" cy="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3</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5" name="Rectangle 36"/>
              <p:cNvSpPr>
                <a:spLocks noChangeArrowheads="1"/>
              </p:cNvSpPr>
              <p:nvPr/>
            </p:nvSpPr>
            <p:spPr bwMode="auto">
              <a:xfrm>
                <a:off x="0" y="2294"/>
                <a:ext cx="240" cy="67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8" name="Group 37"/>
            <p:cNvGrpSpPr>
              <a:grpSpLocks/>
            </p:cNvGrpSpPr>
            <p:nvPr/>
          </p:nvGrpSpPr>
          <p:grpSpPr bwMode="auto">
            <a:xfrm>
              <a:off x="336" y="2408"/>
              <a:ext cx="2611" cy="622"/>
              <a:chOff x="240" y="2294"/>
              <a:chExt cx="1864" cy="672"/>
            </a:xfrm>
          </p:grpSpPr>
          <p:sp>
            <p:nvSpPr>
              <p:cNvPr id="492562" name="Rectangle 38"/>
              <p:cNvSpPr>
                <a:spLocks noChangeArrowheads="1"/>
              </p:cNvSpPr>
              <p:nvPr/>
            </p:nvSpPr>
            <p:spPr bwMode="auto">
              <a:xfrm>
                <a:off x="272" y="2294"/>
                <a:ext cx="1800" cy="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لَا تَنْطِقْ بِٱسْمِ ٱلرَّبِّ إِلَهِكَ بَاطِلًا لِأَنَّ ٱلرَّبَّ لَا يُبْرِئُ مَنْ نَطَقَ بِٱسْمِهِ بَاطِلًا. (خر 20: 7).</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3" name="Rectangle 39"/>
              <p:cNvSpPr>
                <a:spLocks noChangeArrowheads="1"/>
              </p:cNvSpPr>
              <p:nvPr/>
            </p:nvSpPr>
            <p:spPr bwMode="auto">
              <a:xfrm>
                <a:off x="240" y="2294"/>
                <a:ext cx="1864" cy="67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9" name="Group 40"/>
            <p:cNvGrpSpPr>
              <a:grpSpLocks/>
            </p:cNvGrpSpPr>
            <p:nvPr/>
          </p:nvGrpSpPr>
          <p:grpSpPr bwMode="auto">
            <a:xfrm>
              <a:off x="2947" y="2408"/>
              <a:ext cx="2813" cy="622"/>
              <a:chOff x="2104" y="2294"/>
              <a:chExt cx="2008" cy="672"/>
            </a:xfrm>
          </p:grpSpPr>
          <p:sp>
            <p:nvSpPr>
              <p:cNvPr id="492560" name="Rectangle 41"/>
              <p:cNvSpPr>
                <a:spLocks noChangeArrowheads="1"/>
              </p:cNvSpPr>
              <p:nvPr/>
            </p:nvSpPr>
            <p:spPr bwMode="auto">
              <a:xfrm>
                <a:off x="2136" y="2294"/>
                <a:ext cx="1944" cy="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وَلَكِنْ قَبْلَ كُلِّ شَيْءٍ يَا إِخْوَتِي لَا تَحْلِفُوا لَا بِٱلسَّمَاءِ وَلَا بِٱلْأَرْضِ وَلَا بِقَسَمٍ آخَرَ. بَلْ لِتَكُنْ نَعَمْكُمْ نَعَمْ وَلَاكُمْ لَا، لِئَلَّا تَقَعُوا تَحْتَ دَيْنُونَةٍ. (يع 5: 12 – 4 مرات)</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1" name="Rectangle 42"/>
              <p:cNvSpPr>
                <a:spLocks noChangeArrowheads="1"/>
              </p:cNvSpPr>
              <p:nvPr/>
            </p:nvSpPr>
            <p:spPr bwMode="auto">
              <a:xfrm>
                <a:off x="2104" y="2294"/>
                <a:ext cx="2008" cy="67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55298" name="Rectangle 2"/>
          <p:cNvSpPr>
            <a:spLocks noGrp="1" noChangeArrowheads="1"/>
          </p:cNvSpPr>
          <p:nvPr>
            <p:ph type="title"/>
          </p:nvPr>
        </p:nvSpPr>
        <p:spPr>
          <a:xfrm>
            <a:off x="0" y="76200"/>
            <a:ext cx="8077200" cy="457200"/>
          </a:xfrm>
        </p:spPr>
        <p:txBody>
          <a:bodyPr/>
          <a:lstStyle/>
          <a:p>
            <a:pPr>
              <a:defRPr/>
            </a:pPr>
            <a:r>
              <a:rPr lang="ar-JO" altLang="zh-CN" sz="4000" dirty="0">
                <a:solidFill>
                  <a:schemeClr val="accent2"/>
                </a:solidFill>
                <a:latin typeface="Arial" panose="020B0604020202020204" pitchFamily="34" charset="0"/>
                <a:ea typeface="SimSun" charset="0"/>
                <a:cs typeface="Arial" panose="020B0604020202020204" pitchFamily="34" charset="0"/>
              </a:rPr>
              <a:t>الوصايا العشر</a:t>
            </a:r>
            <a:endParaRPr lang="en-US" sz="4000" dirty="0">
              <a:solidFill>
                <a:schemeClr val="accent2"/>
              </a:solidFill>
              <a:latin typeface="Arial" panose="020B0604020202020204" pitchFamily="34" charset="0"/>
              <a:ea typeface="SimSun" charset="0"/>
              <a:cs typeface="Arial" panose="020B0604020202020204" pitchFamily="34" charset="0"/>
            </a:endParaRPr>
          </a:p>
        </p:txBody>
      </p:sp>
    </p:spTree>
    <p:extLst>
      <p:ext uri="{BB962C8B-B14F-4D97-AF65-F5344CB8AC3E}">
        <p14:creationId xmlns:p14="http://schemas.microsoft.com/office/powerpoint/2010/main" val="581497134"/>
      </p:ext>
    </p:extLst>
  </p:cSld>
  <p:clrMapOvr>
    <a:masterClrMapping/>
  </p:clrMapOvr>
</p:sld>
</file>

<file path=ppt/theme/theme1.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MEADOW">
  <a:themeElements>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1_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1_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1_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5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1330</TotalTime>
  <Words>5303</Words>
  <Application>Microsoft Macintosh PowerPoint</Application>
  <PresentationFormat>On-screen Show (4:3)</PresentationFormat>
  <Paragraphs>719</Paragraphs>
  <Slides>33</Slides>
  <Notes>27</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33</vt:i4>
      </vt:variant>
    </vt:vector>
  </HeadingPairs>
  <TitlesOfParts>
    <vt:vector size="55" baseType="lpstr">
      <vt:lpstr>ＭＳ Ｐゴシック</vt:lpstr>
      <vt:lpstr>Times</vt:lpstr>
      <vt:lpstr>Arial</vt:lpstr>
      <vt:lpstr>Arial Black</vt:lpstr>
      <vt:lpstr>Arial Narrow</vt:lpstr>
      <vt:lpstr>Calibri</vt:lpstr>
      <vt:lpstr>Comic Sans MS</vt:lpstr>
      <vt:lpstr>Monotype Sorts</vt:lpstr>
      <vt:lpstr>Times New Roman</vt:lpstr>
      <vt:lpstr>Traditional Arabic</vt:lpstr>
      <vt:lpstr>Wingdings</vt:lpstr>
      <vt:lpstr>1_untitled 1</vt:lpstr>
      <vt:lpstr>Topo</vt:lpstr>
      <vt:lpstr>24_Default Design</vt:lpstr>
      <vt:lpstr>3_Default Design</vt:lpstr>
      <vt:lpstr>1_Orbit</vt:lpstr>
      <vt:lpstr>7_MEADOW</vt:lpstr>
      <vt:lpstr>7_untitled 3</vt:lpstr>
      <vt:lpstr>3_Cascade</vt:lpstr>
      <vt:lpstr>35_MEADOW</vt:lpstr>
      <vt:lpstr>8_untitled 3</vt:lpstr>
      <vt:lpstr>4_MEADOW</vt:lpstr>
      <vt:lpstr>المسيحي والعهد الموسوي</vt:lpstr>
      <vt:lpstr>تفسير            التوراة</vt:lpstr>
      <vt:lpstr>اختبار        الأدب      القانوني</vt:lpstr>
      <vt:lpstr>اختبار سريع عن الناموس...</vt:lpstr>
      <vt:lpstr>ب. تعريف الناموس</vt:lpstr>
      <vt:lpstr>علاقة                المسيحي            بالناموس</vt:lpstr>
      <vt:lpstr>نظرة تقليدية على الشريعة</vt:lpstr>
      <vt:lpstr>القانون الأخلاقي يعني أحكام الله التي  تنطبق على ...</vt:lpstr>
      <vt:lpstr>الوصايا العشر</vt:lpstr>
      <vt:lpstr>الوصايا العشر</vt:lpstr>
      <vt:lpstr>الوصايا العشر</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د. الأغراض من الناموس</vt:lpstr>
      <vt:lpstr>د. الأغراض من الناموس</vt:lpstr>
      <vt:lpstr>د. الأغراض من الناموس</vt:lpstr>
      <vt:lpstr>التفسير والوعظ من الأجزاء الكتابية التي تندرج ضمن الأدب القانوني</vt:lpstr>
      <vt:lpstr>استراتيجية مقترحة لشرح شريعة العهد القديم</vt:lpstr>
      <vt:lpstr>استراتيجية مقترحة لشرح شريعة العهد القديم</vt:lpstr>
      <vt:lpstr>استراتيجية مقترحة لشرح شريعة العهد القديم</vt:lpstr>
      <vt:lpstr>استراتيجية مقترحة لشرح شريعة العهد القديم</vt:lpstr>
      <vt:lpstr>استراتيجيَّةٌ مقترحةٌ لشرح شريعة العهد القديم</vt:lpstr>
      <vt:lpstr>التباين بين عهدين رئيسيين</vt:lpstr>
      <vt:lpstr>التباين بين عهدين رئيسيين</vt:lpstr>
      <vt:lpstr>التباين بين عهدين رئيسيين</vt:lpstr>
      <vt:lpstr>اختبار سريع عن الناموس</vt:lpstr>
      <vt:lpstr>دراسة الكتاب المقدس ( التفسير)   •  BibleStudyDownloads.org</vt:lpstr>
      <vt:lpstr>PowerPoint Presentation</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the Pentateuch</dc:title>
  <dc:creator>Dr Rick Griffith</dc:creator>
  <cp:lastModifiedBy>Rick Griffith</cp:lastModifiedBy>
  <cp:revision>41</cp:revision>
  <dcterms:created xsi:type="dcterms:W3CDTF">2013-03-10T09:26:03Z</dcterms:created>
  <dcterms:modified xsi:type="dcterms:W3CDTF">2024-01-17T04:59:46Z</dcterms:modified>
</cp:coreProperties>
</file>